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64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52FC65-57CD-4E07-A6CD-D09857885C5E}" type="datetimeFigureOut">
              <a:rPr lang="ru-RU" smtClean="0"/>
              <a:pPr/>
              <a:t>12.01.2012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C365E5-389C-4FDF-9FF2-7288CB133D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52FC65-57CD-4E07-A6CD-D09857885C5E}" type="datetimeFigureOut">
              <a:rPr lang="ru-RU" smtClean="0"/>
              <a:pPr/>
              <a:t>12.01.2012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C365E5-389C-4FDF-9FF2-7288CB133D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52FC65-57CD-4E07-A6CD-D09857885C5E}" type="datetimeFigureOut">
              <a:rPr lang="ru-RU" smtClean="0"/>
              <a:pPr/>
              <a:t>12.01.2012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C365E5-389C-4FDF-9FF2-7288CB133D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52FC65-57CD-4E07-A6CD-D09857885C5E}" type="datetimeFigureOut">
              <a:rPr lang="ru-RU" smtClean="0"/>
              <a:pPr/>
              <a:t>12.01.2012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C365E5-389C-4FDF-9FF2-7288CB133D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52FC65-57CD-4E07-A6CD-D09857885C5E}" type="datetimeFigureOut">
              <a:rPr lang="ru-RU" smtClean="0"/>
              <a:pPr/>
              <a:t>12.01.2012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C365E5-389C-4FDF-9FF2-7288CB133D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52FC65-57CD-4E07-A6CD-D09857885C5E}" type="datetimeFigureOut">
              <a:rPr lang="ru-RU" smtClean="0"/>
              <a:pPr/>
              <a:t>12.01.2012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C365E5-389C-4FDF-9FF2-7288CB133D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52FC65-57CD-4E07-A6CD-D09857885C5E}" type="datetimeFigureOut">
              <a:rPr lang="ru-RU" smtClean="0"/>
              <a:pPr/>
              <a:t>12.01.2012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C365E5-389C-4FDF-9FF2-7288CB133D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52FC65-57CD-4E07-A6CD-D09857885C5E}" type="datetimeFigureOut">
              <a:rPr lang="ru-RU" smtClean="0"/>
              <a:pPr/>
              <a:t>12.01.2012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C365E5-389C-4FDF-9FF2-7288CB133D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52FC65-57CD-4E07-A6CD-D09857885C5E}" type="datetimeFigureOut">
              <a:rPr lang="ru-RU" smtClean="0"/>
              <a:pPr/>
              <a:t>12.01.2012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C365E5-389C-4FDF-9FF2-7288CB133D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52FC65-57CD-4E07-A6CD-D09857885C5E}" type="datetimeFigureOut">
              <a:rPr lang="ru-RU" smtClean="0"/>
              <a:pPr/>
              <a:t>12.01.2012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C365E5-389C-4FDF-9FF2-7288CB133D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52FC65-57CD-4E07-A6CD-D09857885C5E}" type="datetimeFigureOut">
              <a:rPr lang="ru-RU" smtClean="0"/>
              <a:pPr/>
              <a:t>12.01.2012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C365E5-389C-4FDF-9FF2-7288CB133D4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152FC65-57CD-4E07-A6CD-D09857885C5E}" type="datetimeFigureOut">
              <a:rPr lang="ru-RU" smtClean="0"/>
              <a:pPr/>
              <a:t>12.01.2012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3FC365E5-389C-4FDF-9FF2-7288CB133D4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8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Приемы и способы решения тригонометрических уравнений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596213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24744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Общая запись решений простейших тригонометрических уравнений.</a:t>
            </a: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TextBox 2"/>
              <p:cNvSpPr txBox="1"/>
              <p:nvPr/>
            </p:nvSpPr>
            <p:spPr>
              <a:xfrm>
                <a:off x="899592" y="2668344"/>
                <a:ext cx="7128792" cy="4682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Font typeface="Wingdings" pitchFamily="2" charset="2"/>
                  <a:buChar char="v"/>
                </a:pPr>
                <a:r>
                  <a:rPr lang="ru-RU" sz="2400" dirty="0" smtClean="0">
                    <a:solidFill>
                      <a:schemeClr val="tx1"/>
                    </a:solidFill>
                  </a:rPr>
                  <a:t/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4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sin</m:t>
                        </m:r>
                      </m:fName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</m:func>
                  </m:oMath>
                </a14:m>
                <a:r>
                  <a:rPr lang="en-US" sz="2400" dirty="0" smtClean="0">
                    <a:solidFill>
                      <a:schemeClr val="tx1"/>
                    </a:solidFill>
                  </a:rPr>
                  <a:t>=</a:t>
                </a:r>
                <a:r>
                  <a:rPr lang="en-US" sz="2400" b="0" dirty="0" smtClean="0"/>
                  <a:t/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𝑎</m:t>
                    </m:r>
                  </m:oMath>
                </a14:m>
                <a:r>
                  <a:rPr lang="en-US" sz="2400" dirty="0" smtClean="0">
                    <a:solidFill>
                      <a:schemeClr val="tx1"/>
                    </a:solidFill>
                  </a:rPr>
                  <a:t>,</a:t>
                </a:r>
                <a:r>
                  <a:rPr lang="ru-RU" sz="2400" dirty="0" smtClean="0">
                    <a:solidFill>
                      <a:schemeClr val="tx1"/>
                    </a:solidFill>
                  </a:rPr>
                  <a:t/>
                </a:r>
                <a:r>
                  <a:rPr lang="en-US" sz="2400" dirty="0" smtClean="0">
                    <a:solidFill>
                      <a:schemeClr val="tx1"/>
                    </a:solidFill>
                  </a:rPr>
                  <a:t/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/>
                      </a:rPr>
                      <m:t>𝑥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sz="2400" dirty="0" smtClean="0">
                    <a:solidFill>
                      <a:schemeClr val="tx1"/>
                    </a:solidFill>
                  </a:rPr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(−1)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𝑘</m:t>
                        </m:r>
                      </m:sup>
                    </m:sSup>
                    <m:func>
                      <m:funcPr>
                        <m:ctrlP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arcsin</m:t>
                        </m:r>
                      </m:fName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𝑎</m:t>
                        </m:r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𝜋</m:t>
                        </m:r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𝑘</m:t>
                        </m:r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, </m:t>
                        </m:r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𝑘</m:t>
                        </m:r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∈</m:t>
                        </m:r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𝑍</m:t>
                        </m:r>
                      </m:e>
                    </m:func>
                  </m:oMath>
                </a14:m>
                <a:endParaRPr lang="ru-RU" sz="2400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592" y="2668344"/>
                <a:ext cx="7128792" cy="468205"/>
              </a:xfrm>
              <a:prstGeom prst="rect">
                <a:avLst/>
              </a:prstGeom>
              <a:blipFill rotWithShape="1">
                <a:blip r:embed="rId3"/>
                <a:stretch>
                  <a:fillRect l="-1198" t="-10390" b="-2727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4" name="TextBox 3"/>
              <p:cNvSpPr txBox="1"/>
              <p:nvPr/>
            </p:nvSpPr>
            <p:spPr>
              <a:xfrm>
                <a:off x="883339" y="3327047"/>
                <a:ext cx="496855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Wingdings" pitchFamily="2" charset="2"/>
                  <a:buChar char="v"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US" sz="240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a:rPr lang="en-US" sz="2400" b="0" i="0" smtClean="0">
                            <a:latin typeface="Cambria Math"/>
                          </a:rPr>
                          <m:t>     </m:t>
                        </m:r>
                        <m:r>
                          <m:rPr>
                            <m:sty m:val="p"/>
                          </m:rPr>
                          <a:rPr lang="en-US" sz="2400" i="0" smtClean="0">
                            <a:latin typeface="Cambria Math"/>
                          </a:rPr>
                          <m:t>cos</m:t>
                        </m:r>
                      </m:fName>
                      <m:e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  <m:r>
                          <a:rPr lang="en-US" sz="2400" b="0" i="1" smtClean="0">
                            <a:latin typeface="Cambria Math"/>
                          </a:rPr>
                          <m:t>=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𝑎</m:t>
                        </m:r>
                        <m:r>
                          <a:rPr lang="en-US" sz="2400" b="0" i="1" smtClean="0">
                            <a:latin typeface="Cambria Math"/>
                          </a:rPr>
                          <m:t>,            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  <m:r>
                          <a:rPr lang="en-US" sz="2400" b="0" i="1" smtClean="0">
                            <a:latin typeface="Cambria Math"/>
                          </a:rPr>
                          <m:t>=±</m:t>
                        </m:r>
                        <m:func>
                          <m:funcPr>
                            <m:ctrlPr>
                              <a:rPr lang="en-US" sz="2400" b="0" i="1" smtClean="0">
                                <a:latin typeface="Cambria Math"/>
                                <a:ea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400" b="0" i="0" smtClean="0">
                                <a:latin typeface="Cambria Math"/>
                                <a:ea typeface="Cambria Math"/>
                              </a:rPr>
                              <m:t>arccos</m:t>
                            </m:r>
                          </m:fName>
                          <m:e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</a:rPr>
                              <m:t>𝑎</m:t>
                            </m:r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</a:rPr>
                              <m:t>+2</m:t>
                            </m:r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</a:rPr>
                              <m:t>𝜋</m:t>
                            </m:r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</a:rPr>
                              <m:t>𝑘</m:t>
                            </m:r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</a:rPr>
                              <m:t>,  </m:t>
                            </m:r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</a:rPr>
                              <m:t>𝑘</m:t>
                            </m:r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</a:rPr>
                              <m:t>∈</m:t>
                            </m:r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</a:rPr>
                              <m:t>𝑍</m:t>
                            </m:r>
                          </m:e>
                        </m:func>
                      </m:e>
                    </m:func>
                  </m:oMath>
                </a14:m>
                <a:endParaRPr lang="ru-RU" sz="2400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3339" y="3327047"/>
                <a:ext cx="4968552" cy="461665"/>
              </a:xfrm>
              <a:prstGeom prst="rect">
                <a:avLst/>
              </a:prstGeom>
              <a:blipFill rotWithShape="1">
                <a:blip r:embed="rId4"/>
                <a:stretch>
                  <a:fillRect l="-1718" t="-3947" r="-35337" b="-2631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5" name="TextBox 4"/>
              <p:cNvSpPr txBox="1"/>
              <p:nvPr/>
            </p:nvSpPr>
            <p:spPr>
              <a:xfrm>
                <a:off x="883339" y="4005064"/>
                <a:ext cx="620195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285750" indent="-285750">
                  <a:buFont typeface="Wingdings" pitchFamily="2" charset="2"/>
                  <a:buChar char="v"/>
                </a:pP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      </m:t>
                    </m:r>
                    <m:r>
                      <a:rPr lang="en-US" sz="2400" b="0" i="1" smtClean="0">
                        <a:latin typeface="Cambria Math"/>
                      </a:rPr>
                      <m:t>𝑡𝑔</m:t>
                    </m:r>
                    <m:r>
                      <a:rPr lang="en-US" sz="2400" b="0" i="1" smtClean="0">
                        <a:latin typeface="Cambria Math"/>
                      </a:rPr>
                      <m:t> </m:t>
                    </m:r>
                    <m:r>
                      <a:rPr lang="en-US" sz="2400" b="0" i="1" smtClean="0">
                        <a:latin typeface="Cambria Math"/>
                      </a:rPr>
                      <m:t>𝑥</m:t>
                    </m:r>
                    <m:r>
                      <a:rPr lang="en-US" sz="2400" b="0" i="1" smtClean="0">
                        <a:latin typeface="Cambria Math"/>
                      </a:rPr>
                      <m:t>=</m:t>
                    </m:r>
                    <m:r>
                      <a:rPr lang="en-US" sz="2400" b="0" i="1" smtClean="0">
                        <a:latin typeface="Cambria Math"/>
                      </a:rPr>
                      <m:t>𝑎</m:t>
                    </m:r>
                    <m:r>
                      <a:rPr lang="en-US" sz="2400" b="0" i="1" smtClean="0">
                        <a:latin typeface="Cambria Math"/>
                      </a:rPr>
                      <m:t>,              </m:t>
                    </m:r>
                    <m:r>
                      <a:rPr lang="en-US" sz="2400" b="0" i="1" smtClean="0">
                        <a:latin typeface="Cambria Math"/>
                      </a:rPr>
                      <m:t>𝑥</m:t>
                    </m:r>
                    <m:r>
                      <a:rPr lang="en-US" sz="2400" b="0" i="1" smtClean="0">
                        <a:latin typeface="Cambria Math"/>
                      </a:rPr>
                      <m:t>=</m:t>
                    </m:r>
                    <m:r>
                      <a:rPr lang="en-US" sz="2400" b="0" i="1" smtClean="0">
                        <a:latin typeface="Cambria Math"/>
                      </a:rPr>
                      <m:t>𝑎𝑟𝑐𝑡𝑔</m:t>
                    </m:r>
                    <m:r>
                      <a:rPr lang="en-US" sz="2400" b="0" i="1" smtClean="0">
                        <a:latin typeface="Cambria Math"/>
                      </a:rPr>
                      <m:t> </m:t>
                    </m:r>
                    <m:r>
                      <a:rPr lang="en-US" sz="2400" b="0" i="1" smtClean="0">
                        <a:latin typeface="Cambria Math"/>
                      </a:rPr>
                      <m:t>𝑎</m:t>
                    </m:r>
                    <m:r>
                      <a:rPr lang="en-US" sz="2400" b="0" i="1" smtClean="0">
                        <a:latin typeface="Cambria Math"/>
                      </a:rPr>
                      <m:t>+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𝜋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𝑘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, 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𝑘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∈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𝑍</m:t>
                    </m:r>
                  </m:oMath>
                </a14:m>
                <a:endParaRPr lang="ru-RU" sz="2400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3339" y="4005064"/>
                <a:ext cx="6201954" cy="461665"/>
              </a:xfrm>
              <a:prstGeom prst="rect">
                <a:avLst/>
              </a:prstGeom>
              <a:blipFill rotWithShape="1">
                <a:blip r:embed="rId5"/>
                <a:stretch>
                  <a:fillRect l="-1377" t="-3947" b="-2631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6" name="TextBox 5"/>
              <p:cNvSpPr txBox="1"/>
              <p:nvPr/>
            </p:nvSpPr>
            <p:spPr>
              <a:xfrm>
                <a:off x="899592" y="4653136"/>
                <a:ext cx="634301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285750" indent="-285750">
                  <a:buFont typeface="Wingdings" pitchFamily="2" charset="2"/>
                  <a:buChar char="v"/>
                </a:pP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      </m:t>
                    </m:r>
                    <m:r>
                      <a:rPr lang="en-US" sz="2400" b="0" i="1" smtClean="0">
                        <a:latin typeface="Cambria Math"/>
                      </a:rPr>
                      <m:t>𝑐𝑡𝑔</m:t>
                    </m:r>
                    <m:r>
                      <a:rPr lang="en-US" sz="2400" b="0" i="1" smtClean="0">
                        <a:latin typeface="Cambria Math"/>
                      </a:rPr>
                      <m:t> </m:t>
                    </m:r>
                    <m:r>
                      <a:rPr lang="en-US" sz="2400" b="0" i="1" smtClean="0">
                        <a:latin typeface="Cambria Math"/>
                      </a:rPr>
                      <m:t>𝑥</m:t>
                    </m:r>
                    <m:r>
                      <a:rPr lang="en-US" sz="2400" b="0" i="1" smtClean="0">
                        <a:latin typeface="Cambria Math"/>
                      </a:rPr>
                      <m:t>=</m:t>
                    </m:r>
                    <m:r>
                      <a:rPr lang="en-US" sz="2400" b="0" i="1" smtClean="0">
                        <a:latin typeface="Cambria Math"/>
                      </a:rPr>
                      <m:t>𝑎</m:t>
                    </m:r>
                    <m:r>
                      <a:rPr lang="en-US" sz="2400" b="0" i="1" smtClean="0">
                        <a:latin typeface="Cambria Math"/>
                      </a:rPr>
                      <m:t>,            </m:t>
                    </m:r>
                    <m:r>
                      <a:rPr lang="en-US" sz="2400" b="0" i="1" smtClean="0">
                        <a:latin typeface="Cambria Math"/>
                      </a:rPr>
                      <m:t>𝑥</m:t>
                    </m:r>
                    <m:r>
                      <a:rPr lang="en-US" sz="2400" b="0" i="1" smtClean="0">
                        <a:latin typeface="Cambria Math"/>
                      </a:rPr>
                      <m:t>=</m:t>
                    </m:r>
                    <m:r>
                      <a:rPr lang="en-US" sz="2400" b="0" i="1" smtClean="0">
                        <a:latin typeface="Cambria Math"/>
                      </a:rPr>
                      <m:t>𝑎𝑟𝑐𝑐𝑡𝑔</m:t>
                    </m:r>
                    <m:r>
                      <a:rPr lang="en-US" sz="2400" b="0" i="1" smtClean="0">
                        <a:latin typeface="Cambria Math"/>
                      </a:rPr>
                      <m:t> </m:t>
                    </m:r>
                    <m:r>
                      <a:rPr lang="en-US" sz="2400" b="0" i="1" smtClean="0">
                        <a:latin typeface="Cambria Math"/>
                      </a:rPr>
                      <m:t>𝑎</m:t>
                    </m:r>
                    <m:r>
                      <a:rPr lang="en-US" sz="2400" b="0" i="1" smtClean="0">
                        <a:latin typeface="Cambria Math"/>
                      </a:rPr>
                      <m:t>+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𝜋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𝑘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, 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𝑘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∈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𝑍</m:t>
                    </m:r>
                  </m:oMath>
                </a14:m>
                <a:endParaRPr lang="ru-RU" sz="2400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592" y="4653136"/>
                <a:ext cx="6343018" cy="461665"/>
              </a:xfrm>
              <a:prstGeom prst="rect">
                <a:avLst/>
              </a:prstGeom>
              <a:blipFill rotWithShape="1">
                <a:blip r:embed="rId6"/>
                <a:stretch>
                  <a:fillRect l="-1346" t="-3947" b="-2631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5715008" y="3357562"/>
          <a:ext cx="1643074" cy="430970"/>
        </p:xfrm>
        <a:graphic>
          <a:graphicData uri="http://schemas.openxmlformats.org/presentationml/2006/ole">
            <p:oleObj spid="_x0000_s1026" name="Формула" r:id="rId7" imgW="774360" imgH="20304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4027173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Особые случаи записи решений</a:t>
            </a: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TextBox 2"/>
              <p:cNvSpPr txBox="1"/>
              <p:nvPr/>
            </p:nvSpPr>
            <p:spPr>
              <a:xfrm>
                <a:off x="683568" y="2207991"/>
                <a:ext cx="1926168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 i="0" smtClean="0">
                              <a:latin typeface="Cambria Math"/>
                            </a:rPr>
                            <m:t>sin</m:t>
                          </m:r>
                        </m:fName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=0</m:t>
                          </m:r>
                        </m:e>
                      </m:func>
                    </m:oMath>
                  </m:oMathPara>
                </a14:m>
                <a:endParaRPr lang="en-US" sz="2400" dirty="0" smtClean="0"/>
              </a:p>
              <a:p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sz="2400" dirty="0" smtClean="0"/>
                  <a:t>=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/>
                        <a:ea typeface="Cambria Math"/>
                      </a:rPr>
                      <m:t>𝜋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𝑘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, 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𝑘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∈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𝑍</m:t>
                    </m:r>
                  </m:oMath>
                </a14:m>
                <a:endParaRPr lang="ru-RU" sz="2400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2207991"/>
                <a:ext cx="1926168" cy="830997"/>
              </a:xfrm>
              <a:prstGeom prst="rect">
                <a:avLst/>
              </a:prstGeom>
              <a:blipFill rotWithShape="1">
                <a:blip r:embed="rId2"/>
                <a:stretch>
                  <a:fillRect b="-1459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4" name="Прямоугольник 3"/>
              <p:cNvSpPr/>
              <p:nvPr/>
            </p:nvSpPr>
            <p:spPr>
              <a:xfrm>
                <a:off x="2915816" y="2154812"/>
                <a:ext cx="2782603" cy="9516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 i="0" smtClean="0">
                              <a:latin typeface="Cambria Math"/>
                            </a:rPr>
                            <m:t>sin</m:t>
                          </m:r>
                        </m:fName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=1</m:t>
                          </m:r>
                        </m:e>
                      </m:func>
                    </m:oMath>
                  </m:oMathPara>
                </a14:m>
                <a:endParaRPr lang="en-US" sz="2400" dirty="0" smtClean="0"/>
              </a:p>
              <a:p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sz="2400" dirty="0" smtClean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i="1" dirty="0" smtClean="0">
                            <a:latin typeface="Cambria Math"/>
                            <a:ea typeface="Cambria Math"/>
                          </a:rPr>
                          <m:t>𝜋</m:t>
                        </m:r>
                      </m:num>
                      <m:den>
                        <m:r>
                          <a:rPr lang="en-US" sz="2400" b="0" i="1" dirty="0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dirty="0" smtClean="0"/>
                  <a:t>+ 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/>
                        <a:ea typeface="Cambria Math"/>
                      </a:rPr>
                      <m:t>2</m:t>
                    </m:r>
                    <m:r>
                      <a:rPr lang="en-US" sz="2400" i="1" smtClean="0">
                        <a:latin typeface="Cambria Math"/>
                        <a:ea typeface="Cambria Math"/>
                      </a:rPr>
                      <m:t>𝜋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𝑘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, 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𝑘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∈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𝑍</m:t>
                    </m:r>
                  </m:oMath>
                </a14:m>
                <a:endParaRPr lang="ru-RU" sz="2400" dirty="0"/>
              </a:p>
            </p:txBody>
          </p:sp>
        </mc:Choice>
        <mc:Fallback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5816" y="2154812"/>
                <a:ext cx="2782603" cy="951607"/>
              </a:xfrm>
              <a:prstGeom prst="rect">
                <a:avLst/>
              </a:prstGeom>
              <a:blipFill rotWithShape="1">
                <a:blip r:embed="rId3"/>
                <a:stretch>
                  <a:fillRect b="-318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6" name="Прямоугольник 5"/>
              <p:cNvSpPr/>
              <p:nvPr/>
            </p:nvSpPr>
            <p:spPr>
              <a:xfrm>
                <a:off x="5698419" y="2176475"/>
                <a:ext cx="2906029" cy="9516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 i="0" smtClean="0">
                              <a:latin typeface="Cambria Math"/>
                            </a:rPr>
                            <m:t>sin</m:t>
                          </m:r>
                        </m:fName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=−1</m:t>
                          </m:r>
                        </m:e>
                      </m:func>
                    </m:oMath>
                  </m:oMathPara>
                </a14:m>
                <a:endParaRPr lang="en-US" sz="2400" dirty="0" smtClean="0"/>
              </a:p>
              <a:p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sz="2400" dirty="0" smtClean="0"/>
                  <a:t>=-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i="1" dirty="0" smtClean="0">
                            <a:latin typeface="Cambria Math"/>
                            <a:ea typeface="Cambria Math"/>
                          </a:rPr>
                          <m:t>𝜋</m:t>
                        </m:r>
                      </m:num>
                      <m:den>
                        <m:r>
                          <a:rPr lang="en-US" sz="2400" b="0" i="1" dirty="0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dirty="0" smtClean="0"/>
                  <a:t>+ 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/>
                        <a:ea typeface="Cambria Math"/>
                      </a:rPr>
                      <m:t>2</m:t>
                    </m:r>
                    <m:r>
                      <a:rPr lang="en-US" sz="2400" i="1" smtClean="0">
                        <a:latin typeface="Cambria Math"/>
                        <a:ea typeface="Cambria Math"/>
                      </a:rPr>
                      <m:t>𝜋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𝑘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, 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𝑘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∈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𝑍</m:t>
                    </m:r>
                  </m:oMath>
                </a14:m>
                <a:endParaRPr lang="ru-RU" sz="2400" dirty="0"/>
              </a:p>
            </p:txBody>
          </p:sp>
        </mc:Choice>
        <mc:Fallback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8419" y="2176475"/>
                <a:ext cx="2906029" cy="951607"/>
              </a:xfrm>
              <a:prstGeom prst="rect">
                <a:avLst/>
              </a:prstGeom>
              <a:blipFill rotWithShape="1">
                <a:blip r:embed="rId4"/>
                <a:stretch>
                  <a:fillRect b="-384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7" name="TextBox 6"/>
              <p:cNvSpPr txBox="1"/>
              <p:nvPr/>
            </p:nvSpPr>
            <p:spPr>
              <a:xfrm>
                <a:off x="422781" y="3437671"/>
                <a:ext cx="2446119" cy="9516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 i="0" smtClean="0">
                              <a:latin typeface="Cambria Math"/>
                            </a:rPr>
                            <m:t>cos</m:t>
                          </m:r>
                        </m:fName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=0</m:t>
                          </m:r>
                        </m:e>
                      </m:func>
                    </m:oMath>
                  </m:oMathPara>
                </a14:m>
                <a:endParaRPr lang="en-US" sz="2400" dirty="0" smtClean="0"/>
              </a:p>
              <a:p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sz="2400" dirty="0" smtClean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𝜋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den>
                    </m:f>
                    <m:r>
                      <a:rPr lang="en-US" sz="2400" b="0" i="1" smtClean="0">
                        <a:latin typeface="Cambria Math"/>
                        <a:ea typeface="Cambria Math"/>
                      </a:rPr>
                      <m:t>+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𝜋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𝑘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, 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𝑘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∈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𝑍</m:t>
                    </m:r>
                  </m:oMath>
                </a14:m>
                <a:endParaRPr lang="ru-RU" sz="2400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781" y="3437671"/>
                <a:ext cx="2446119" cy="951607"/>
              </a:xfrm>
              <a:prstGeom prst="rect">
                <a:avLst/>
              </a:prstGeom>
              <a:blipFill rotWithShape="1">
                <a:blip r:embed="rId5"/>
                <a:stretch>
                  <a:fillRect b="-384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8" name="TextBox 7"/>
              <p:cNvSpPr txBox="1"/>
              <p:nvPr/>
            </p:nvSpPr>
            <p:spPr>
              <a:xfrm>
                <a:off x="3259073" y="3547709"/>
                <a:ext cx="2096087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/>
                            </a:rPr>
                            <m:t>cos</m:t>
                          </m:r>
                        </m:fName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=1</m:t>
                          </m:r>
                        </m:e>
                      </m:func>
                    </m:oMath>
                  </m:oMathPara>
                </a14:m>
                <a:endParaRPr lang="en-US" sz="2400" dirty="0" smtClean="0"/>
              </a:p>
              <a:p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sz="2400" dirty="0" smtClean="0"/>
                  <a:t>= 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/>
                        <a:ea typeface="Cambria Math"/>
                      </a:rPr>
                      <m:t>2</m:t>
                    </m:r>
                    <m:r>
                      <a:rPr lang="en-US" sz="2400" i="1" smtClean="0">
                        <a:latin typeface="Cambria Math"/>
                        <a:ea typeface="Cambria Math"/>
                      </a:rPr>
                      <m:t>𝜋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𝑘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, 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𝑘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∈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𝑍</m:t>
                    </m:r>
                  </m:oMath>
                </a14:m>
                <a:endParaRPr lang="ru-RU" sz="2400" dirty="0"/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59073" y="3547709"/>
                <a:ext cx="2096087" cy="830997"/>
              </a:xfrm>
              <a:prstGeom prst="rect">
                <a:avLst/>
              </a:prstGeom>
              <a:blipFill rotWithShape="1">
                <a:blip r:embed="rId6"/>
                <a:stretch>
                  <a:fillRect b="-1544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9" name="TextBox 8"/>
              <p:cNvSpPr txBox="1"/>
              <p:nvPr/>
            </p:nvSpPr>
            <p:spPr>
              <a:xfrm>
                <a:off x="5935170" y="3547708"/>
                <a:ext cx="2664832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/>
                            </a:rPr>
                            <m:t>cos</m:t>
                          </m:r>
                        </m:fName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=−1</m:t>
                          </m:r>
                        </m:e>
                      </m:func>
                    </m:oMath>
                  </m:oMathPara>
                </a14:m>
                <a:endParaRPr lang="en-US" sz="2400" dirty="0" smtClean="0"/>
              </a:p>
              <a:p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sz="2400" dirty="0" smtClean="0"/>
                  <a:t>=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/>
                        <a:ea typeface="Cambria Math"/>
                      </a:rPr>
                      <m:t>𝜋</m:t>
                    </m:r>
                    <m:r>
                      <a:rPr lang="en-US" sz="2400" b="0" i="1" dirty="0" smtClean="0">
                        <a:latin typeface="Cambria Math"/>
                        <a:ea typeface="Cambria Math"/>
                      </a:rPr>
                      <m:t>+</m:t>
                    </m:r>
                  </m:oMath>
                </a14:m>
                <a:r>
                  <a:rPr lang="en-US" sz="2400" dirty="0" smtClean="0"/>
                  <a:t/>
                </a:r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/>
                        <a:ea typeface="Cambria Math"/>
                      </a:rPr>
                      <m:t>2</m:t>
                    </m:r>
                    <m:r>
                      <a:rPr lang="en-US" sz="2400" i="1" smtClean="0">
                        <a:latin typeface="Cambria Math"/>
                        <a:ea typeface="Cambria Math"/>
                      </a:rPr>
                      <m:t>𝜋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𝑘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, 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𝑘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∈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𝑍</m:t>
                    </m:r>
                  </m:oMath>
                </a14:m>
                <a:endParaRPr lang="ru-RU" sz="2400" dirty="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35170" y="3547708"/>
                <a:ext cx="2664832" cy="830997"/>
              </a:xfrm>
              <a:prstGeom prst="rect">
                <a:avLst/>
              </a:prstGeom>
              <a:blipFill rotWithShape="1">
                <a:blip r:embed="rId7"/>
                <a:stretch>
                  <a:fillRect b="-1544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Прямая соединительная линия 10"/>
          <p:cNvCxnSpPr/>
          <p:nvPr/>
        </p:nvCxnSpPr>
        <p:spPr>
          <a:xfrm>
            <a:off x="683568" y="3284984"/>
            <a:ext cx="7920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2868900" y="2154812"/>
            <a:ext cx="0" cy="21874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5698419" y="2191261"/>
            <a:ext cx="0" cy="21874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937697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dirty="0"/>
              <a:t>Особые случаи записи решений</a:t>
            </a: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TextBox 2"/>
              <p:cNvSpPr txBox="1"/>
              <p:nvPr/>
            </p:nvSpPr>
            <p:spPr>
              <a:xfrm>
                <a:off x="707158" y="2492896"/>
                <a:ext cx="1926168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𝑡𝑔</m:t>
                      </m:r>
                      <m:r>
                        <a:rPr lang="en-US" sz="2400" b="0" i="1" smtClean="0">
                          <a:latin typeface="Cambria Math"/>
                        </a:rPr>
                        <m:t> </m:t>
                      </m:r>
                      <m:r>
                        <a:rPr lang="en-US" sz="2400" b="0" i="1" smtClean="0">
                          <a:latin typeface="Cambria Math"/>
                        </a:rPr>
                        <m:t>𝑥</m:t>
                      </m:r>
                      <m:r>
                        <a:rPr lang="en-US" sz="24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US" sz="2400" b="0" dirty="0" smtClean="0"/>
              </a:p>
              <a:p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sz="2400" dirty="0" smtClean="0"/>
                  <a:t>=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/>
                        <a:ea typeface="Cambria Math"/>
                      </a:rPr>
                      <m:t>𝜋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𝑘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, 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𝑘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∈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𝑍</m:t>
                    </m:r>
                  </m:oMath>
                </a14:m>
                <a:endParaRPr lang="ru-RU" sz="2400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7158" y="2492896"/>
                <a:ext cx="1926168" cy="830997"/>
              </a:xfrm>
              <a:prstGeom prst="rect">
                <a:avLst/>
              </a:prstGeom>
              <a:blipFill rotWithShape="1">
                <a:blip r:embed="rId2"/>
                <a:stretch>
                  <a:fillRect b="-1544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4" name="TextBox 3"/>
              <p:cNvSpPr txBox="1"/>
              <p:nvPr/>
            </p:nvSpPr>
            <p:spPr>
              <a:xfrm>
                <a:off x="3278008" y="2476756"/>
                <a:ext cx="2446119" cy="9516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𝑡𝑔</m:t>
                      </m:r>
                      <m:r>
                        <a:rPr lang="en-US" sz="2400" b="0" i="1" smtClean="0">
                          <a:latin typeface="Cambria Math"/>
                        </a:rPr>
                        <m:t> </m:t>
                      </m:r>
                      <m:r>
                        <a:rPr lang="en-US" sz="2400" b="0" i="1" smtClean="0">
                          <a:latin typeface="Cambria Math"/>
                        </a:rPr>
                        <m:t>𝑥</m:t>
                      </m:r>
                      <m:r>
                        <a:rPr lang="en-US" sz="2400" b="0" i="1" smtClean="0">
                          <a:latin typeface="Cambria Math"/>
                        </a:rPr>
                        <m:t>=1</m:t>
                      </m:r>
                    </m:oMath>
                  </m:oMathPara>
                </a14:m>
                <a:endParaRPr lang="en-US" sz="2400" b="0" dirty="0" smtClean="0"/>
              </a:p>
              <a:p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sz="2400" dirty="0" smtClean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sz="2400" i="1" smtClean="0">
                            <a:latin typeface="Cambria Math"/>
                            <a:ea typeface="Cambria Math"/>
                          </a:rPr>
                          <m:t>𝜋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4</m:t>
                        </m:r>
                      </m:den>
                    </m:f>
                    <m:r>
                      <a:rPr lang="en-US" sz="2400" b="0" i="1" smtClean="0">
                        <a:latin typeface="Cambria Math"/>
                        <a:ea typeface="Cambria Math"/>
                      </a:rPr>
                      <m:t>+</m:t>
                    </m:r>
                    <m:r>
                      <a:rPr lang="en-US" sz="2400" i="1" smtClean="0">
                        <a:latin typeface="Cambria Math"/>
                        <a:ea typeface="Cambria Math"/>
                      </a:rPr>
                      <m:t>𝜋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𝑘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, 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𝑘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∈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𝑍</m:t>
                    </m:r>
                  </m:oMath>
                </a14:m>
                <a:endParaRPr lang="ru-RU" sz="2400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8008" y="2476756"/>
                <a:ext cx="2446119" cy="951607"/>
              </a:xfrm>
              <a:prstGeom prst="rect">
                <a:avLst/>
              </a:prstGeom>
              <a:blipFill rotWithShape="1">
                <a:blip r:embed="rId3"/>
                <a:stretch>
                  <a:fillRect b="-384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5" name="TextBox 4"/>
              <p:cNvSpPr txBox="1"/>
              <p:nvPr/>
            </p:nvSpPr>
            <p:spPr>
              <a:xfrm>
                <a:off x="5940152" y="2432590"/>
                <a:ext cx="2585580" cy="9516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𝑡𝑔</m:t>
                      </m:r>
                      <m:r>
                        <a:rPr lang="en-US" sz="2400" b="0" i="1" smtClean="0">
                          <a:latin typeface="Cambria Math"/>
                        </a:rPr>
                        <m:t> </m:t>
                      </m:r>
                      <m:r>
                        <a:rPr lang="en-US" sz="2400" b="0" i="1" smtClean="0">
                          <a:latin typeface="Cambria Math"/>
                        </a:rPr>
                        <m:t>𝑥</m:t>
                      </m:r>
                      <m:r>
                        <a:rPr lang="en-US" sz="2400" b="0" i="1" smtClean="0">
                          <a:latin typeface="Cambria Math"/>
                        </a:rPr>
                        <m:t>=−1</m:t>
                      </m:r>
                    </m:oMath>
                  </m:oMathPara>
                </a14:m>
                <a:endParaRPr lang="en-US" sz="2400" b="0" dirty="0" smtClean="0"/>
              </a:p>
              <a:p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sz="2400" dirty="0" smtClean="0"/>
                  <a:t>= -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sz="2400" i="1" smtClean="0">
                            <a:latin typeface="Cambria Math"/>
                            <a:ea typeface="Cambria Math"/>
                          </a:rPr>
                          <m:t>𝜋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4</m:t>
                        </m:r>
                      </m:den>
                    </m:f>
                    <m:r>
                      <a:rPr lang="en-US" sz="2400" b="0" i="1" smtClean="0">
                        <a:latin typeface="Cambria Math"/>
                        <a:ea typeface="Cambria Math"/>
                      </a:rPr>
                      <m:t>+</m:t>
                    </m:r>
                    <m:r>
                      <a:rPr lang="en-US" sz="2400" i="1" smtClean="0">
                        <a:latin typeface="Cambria Math"/>
                        <a:ea typeface="Cambria Math"/>
                      </a:rPr>
                      <m:t>𝜋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𝑘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, 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𝑘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∈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𝑍</m:t>
                    </m:r>
                  </m:oMath>
                </a14:m>
                <a:endParaRPr lang="ru-RU" sz="2400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0152" y="2432590"/>
                <a:ext cx="2585580" cy="951607"/>
              </a:xfrm>
              <a:prstGeom prst="rect">
                <a:avLst/>
              </a:prstGeom>
              <a:blipFill rotWithShape="1">
                <a:blip r:embed="rId4"/>
                <a:stretch>
                  <a:fillRect b="-384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6" name="TextBox 5"/>
              <p:cNvSpPr txBox="1"/>
              <p:nvPr/>
            </p:nvSpPr>
            <p:spPr>
              <a:xfrm>
                <a:off x="447182" y="4227309"/>
                <a:ext cx="2446119" cy="9516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400" b="0" i="0" smtClean="0">
                          <a:latin typeface="Cambria Math"/>
                        </a:rPr>
                        <m:t>ctg</m:t>
                      </m:r>
                      <m:r>
                        <a:rPr lang="en-US" sz="2400" b="0" i="1" smtClean="0">
                          <a:latin typeface="Cambria Math"/>
                        </a:rPr>
                        <m:t> </m:t>
                      </m:r>
                      <m:r>
                        <a:rPr lang="en-US" sz="2400" b="0" i="1" smtClean="0">
                          <a:latin typeface="Cambria Math"/>
                        </a:rPr>
                        <m:t>𝑥</m:t>
                      </m:r>
                      <m:r>
                        <a:rPr lang="en-US" sz="24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US" sz="2400" b="0" dirty="0" smtClean="0"/>
              </a:p>
              <a:p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sz="2400" dirty="0" smtClean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sz="2400" i="1" smtClean="0">
                            <a:latin typeface="Cambria Math"/>
                            <a:ea typeface="Cambria Math"/>
                          </a:rPr>
                          <m:t>𝜋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den>
                    </m:f>
                    <m:r>
                      <a:rPr lang="en-US" sz="2400" b="0" i="1" smtClean="0">
                        <a:latin typeface="Cambria Math"/>
                        <a:ea typeface="Cambria Math"/>
                      </a:rPr>
                      <m:t>+</m:t>
                    </m:r>
                    <m:r>
                      <a:rPr lang="en-US" sz="2400" i="1" smtClean="0">
                        <a:latin typeface="Cambria Math"/>
                        <a:ea typeface="Cambria Math"/>
                      </a:rPr>
                      <m:t>𝜋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𝑘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, 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𝑘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∈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𝑍</m:t>
                    </m:r>
                  </m:oMath>
                </a14:m>
                <a:endParaRPr lang="ru-RU" sz="2400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182" y="4227309"/>
                <a:ext cx="2446119" cy="951607"/>
              </a:xfrm>
              <a:prstGeom prst="rect">
                <a:avLst/>
              </a:prstGeom>
              <a:blipFill rotWithShape="1">
                <a:blip r:embed="rId5"/>
                <a:stretch>
                  <a:fillRect b="-318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7" name="TextBox 6"/>
              <p:cNvSpPr txBox="1"/>
              <p:nvPr/>
            </p:nvSpPr>
            <p:spPr>
              <a:xfrm>
                <a:off x="3278009" y="4198028"/>
                <a:ext cx="2446119" cy="9516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400" b="0" i="0" smtClean="0">
                          <a:latin typeface="Cambria Math"/>
                        </a:rPr>
                        <m:t>ctg</m:t>
                      </m:r>
                      <m:r>
                        <a:rPr lang="en-US" sz="2400" b="0" i="1" smtClean="0">
                          <a:latin typeface="Cambria Math"/>
                        </a:rPr>
                        <m:t> </m:t>
                      </m:r>
                      <m:r>
                        <a:rPr lang="en-US" sz="2400" b="0" i="1" smtClean="0">
                          <a:latin typeface="Cambria Math"/>
                        </a:rPr>
                        <m:t>𝑥</m:t>
                      </m:r>
                      <m:r>
                        <a:rPr lang="en-US" sz="2400" b="0" i="1" smtClean="0">
                          <a:latin typeface="Cambria Math"/>
                        </a:rPr>
                        <m:t>=1</m:t>
                      </m:r>
                    </m:oMath>
                  </m:oMathPara>
                </a14:m>
                <a:endParaRPr lang="en-US" sz="2400" b="0" dirty="0" smtClean="0"/>
              </a:p>
              <a:p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sz="2400" dirty="0" smtClean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sz="2400" i="1" smtClean="0">
                            <a:latin typeface="Cambria Math"/>
                            <a:ea typeface="Cambria Math"/>
                          </a:rPr>
                          <m:t>𝜋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4</m:t>
                        </m:r>
                      </m:den>
                    </m:f>
                    <m:r>
                      <a:rPr lang="en-US" sz="2400" b="0" i="1" smtClean="0">
                        <a:latin typeface="Cambria Math"/>
                        <a:ea typeface="Cambria Math"/>
                      </a:rPr>
                      <m:t>+</m:t>
                    </m:r>
                    <m:r>
                      <a:rPr lang="en-US" sz="2400" i="1" smtClean="0">
                        <a:latin typeface="Cambria Math"/>
                        <a:ea typeface="Cambria Math"/>
                      </a:rPr>
                      <m:t>𝜋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𝑘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, 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𝑘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∈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𝑍</m:t>
                    </m:r>
                  </m:oMath>
                </a14:m>
                <a:endParaRPr lang="ru-RU" sz="2400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8009" y="4198028"/>
                <a:ext cx="2446119" cy="951607"/>
              </a:xfrm>
              <a:prstGeom prst="rect">
                <a:avLst/>
              </a:prstGeom>
              <a:blipFill rotWithShape="1">
                <a:blip r:embed="rId6"/>
                <a:stretch>
                  <a:fillRect b="-384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8" name="TextBox 7"/>
              <p:cNvSpPr txBox="1"/>
              <p:nvPr/>
            </p:nvSpPr>
            <p:spPr>
              <a:xfrm>
                <a:off x="6012160" y="4187902"/>
                <a:ext cx="2585580" cy="9516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400" b="0" i="0" smtClean="0">
                          <a:latin typeface="Cambria Math"/>
                        </a:rPr>
                        <m:t>ctg</m:t>
                      </m:r>
                      <m:r>
                        <a:rPr lang="en-US" sz="2400" b="0" i="1" smtClean="0">
                          <a:latin typeface="Cambria Math"/>
                        </a:rPr>
                        <m:t> </m:t>
                      </m:r>
                      <m:r>
                        <a:rPr lang="en-US" sz="2400" b="0" i="1" smtClean="0">
                          <a:latin typeface="Cambria Math"/>
                        </a:rPr>
                        <m:t>𝑥</m:t>
                      </m:r>
                      <m:r>
                        <a:rPr lang="en-US" sz="2400" b="0" i="1" smtClean="0">
                          <a:latin typeface="Cambria Math"/>
                        </a:rPr>
                        <m:t>=−1</m:t>
                      </m:r>
                    </m:oMath>
                  </m:oMathPara>
                </a14:m>
                <a:endParaRPr lang="en-US" sz="2400" b="0" dirty="0" smtClean="0"/>
              </a:p>
              <a:p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sz="2400" dirty="0" smtClean="0"/>
                  <a:t>= -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sz="2400" i="1" smtClean="0">
                            <a:latin typeface="Cambria Math"/>
                            <a:ea typeface="Cambria Math"/>
                          </a:rPr>
                          <m:t>𝜋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4</m:t>
                        </m:r>
                      </m:den>
                    </m:f>
                    <m:r>
                      <a:rPr lang="en-US" sz="2400" b="0" i="1" smtClean="0">
                        <a:latin typeface="Cambria Math"/>
                        <a:ea typeface="Cambria Math"/>
                      </a:rPr>
                      <m:t>+</m:t>
                    </m:r>
                    <m:r>
                      <a:rPr lang="en-US" sz="2400" i="1" smtClean="0">
                        <a:latin typeface="Cambria Math"/>
                        <a:ea typeface="Cambria Math"/>
                      </a:rPr>
                      <m:t>𝜋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𝑘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, 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𝑘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∈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𝑍</m:t>
                    </m:r>
                  </m:oMath>
                </a14:m>
                <a:endParaRPr lang="ru-RU" sz="2400" dirty="0"/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2160" y="4187902"/>
                <a:ext cx="2585580" cy="951607"/>
              </a:xfrm>
              <a:prstGeom prst="rect">
                <a:avLst/>
              </a:prstGeom>
              <a:blipFill rotWithShape="1">
                <a:blip r:embed="rId7"/>
                <a:stretch>
                  <a:fillRect b="-384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Прямая соединительная линия 9"/>
          <p:cNvCxnSpPr/>
          <p:nvPr/>
        </p:nvCxnSpPr>
        <p:spPr>
          <a:xfrm>
            <a:off x="447182" y="3789040"/>
            <a:ext cx="815055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3059832" y="2636912"/>
            <a:ext cx="0" cy="23042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5940152" y="2636912"/>
            <a:ext cx="0" cy="23042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157356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980728"/>
            <a:ext cx="818388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Примеры решения тригонометрических уравнений (приемы и способы)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259632" y="2708920"/>
            <a:ext cx="691276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400" dirty="0" smtClean="0"/>
              <a:t>Разложение на множители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400" dirty="0" smtClean="0"/>
              <a:t>Приведение к квадратному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400" dirty="0" smtClean="0"/>
              <a:t>Однородные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400" dirty="0" smtClean="0"/>
              <a:t>Преобразование суммы в произведение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759689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183880" cy="1051560"/>
          </a:xfrm>
        </p:spPr>
        <p:txBody>
          <a:bodyPr/>
          <a:lstStyle/>
          <a:p>
            <a:r>
              <a:rPr lang="ru-RU" dirty="0" smtClean="0"/>
              <a:t>Разложение на множители</a:t>
            </a: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TextBox 2"/>
              <p:cNvSpPr txBox="1"/>
              <p:nvPr/>
            </p:nvSpPr>
            <p:spPr>
              <a:xfrm>
                <a:off x="2051720" y="2187278"/>
                <a:ext cx="3261277" cy="11293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ru-RU" sz="24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</a:rPr>
                          <m:t>𝑠𝑖𝑛</m:t>
                        </m:r>
                      </m:e>
                      <m:sup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400" b="0" i="1" dirty="0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sz="2400" dirty="0" smtClean="0"/>
                  <a:t>-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400" i="1" dirty="0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 i="0" dirty="0" smtClean="0">
                            <a:latin typeface="Cambria Math"/>
                          </a:rPr>
                          <m:t>sin</m:t>
                        </m:r>
                      </m:fName>
                      <m:e>
                        <m:r>
                          <a:rPr lang="en-US" sz="2400" b="0" i="1" dirty="0" smtClean="0">
                            <a:latin typeface="Cambria Math"/>
                          </a:rPr>
                          <m:t>2</m:t>
                        </m:r>
                        <m:r>
                          <a:rPr lang="en-US" sz="2400" b="0" i="1" dirty="0" smtClean="0">
                            <a:latin typeface="Cambria Math"/>
                          </a:rPr>
                          <m:t>𝑥</m:t>
                        </m:r>
                        <m:r>
                          <a:rPr lang="en-US" sz="2400" b="0" i="1" dirty="0" smtClean="0">
                            <a:latin typeface="Cambria Math"/>
                          </a:rPr>
                          <m:t>=0</m:t>
                        </m:r>
                      </m:e>
                    </m:func>
                    <m:r>
                      <a:rPr lang="en-US" sz="2400" b="0" i="1" dirty="0" smtClean="0">
                        <a:latin typeface="Cambria Math"/>
                      </a:rPr>
                      <m:t>,</m:t>
                    </m:r>
                  </m:oMath>
                </a14:m>
                <a:endParaRPr lang="en-US" sz="2400" dirty="0" smtClean="0"/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ru-RU" sz="24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</a:rPr>
                          <m:t>𝑠𝑖𝑛</m:t>
                        </m:r>
                      </m:e>
                      <m:sup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400" b="0" i="1" dirty="0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sz="2400" dirty="0" smtClean="0"/>
                  <a:t>-2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40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 i="0" smtClean="0">
                            <a:latin typeface="Cambria Math"/>
                          </a:rPr>
                          <m:t>sin</m:t>
                        </m:r>
                      </m:fName>
                      <m:e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</m:e>
                    </m:func>
                    <m:func>
                      <m:funcPr>
                        <m:ctrlPr>
                          <a:rPr lang="en-US" sz="240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 i="0" smtClean="0">
                            <a:latin typeface="Cambria Math"/>
                          </a:rPr>
                          <m:t>cos</m:t>
                        </m:r>
                      </m:fName>
                      <m:e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</m:e>
                    </m:func>
                    <m:r>
                      <a:rPr lang="en-US" sz="2400" b="0" i="1" smtClean="0">
                        <a:latin typeface="Cambria Math"/>
                      </a:rPr>
                      <m:t>=0</m:t>
                    </m:r>
                  </m:oMath>
                </a14:m>
                <a:r>
                  <a:rPr lang="en-US" sz="2400" dirty="0" smtClean="0"/>
                  <a:t>,</a:t>
                </a: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1720" y="2187278"/>
                <a:ext cx="3261277" cy="1129348"/>
              </a:xfrm>
              <a:prstGeom prst="rect">
                <a:avLst/>
              </a:prstGeom>
              <a:blipFill rotWithShape="1">
                <a:blip r:embed="rId2"/>
                <a:stretch>
                  <a:fillRect l="-561" r="-1869" b="-1135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4" name="Прямоугольник 3"/>
              <p:cNvSpPr/>
              <p:nvPr/>
            </p:nvSpPr>
            <p:spPr>
              <a:xfrm>
                <a:off x="2027124" y="3316626"/>
                <a:ext cx="359066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 i="0" smtClean="0">
                              <a:latin typeface="Cambria Math"/>
                            </a:rPr>
                            <m:t>sin</m:t>
                          </m:r>
                        </m:fName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𝑥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func>
                                <m:funcPr>
                                  <m:ctrlPr>
                                    <a:rPr lang="en-US" sz="2400" b="0" i="1" smtClean="0"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2400" b="0" i="0" smtClean="0">
                                      <a:latin typeface="Cambria Math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−2</m:t>
                                  </m:r>
                                  <m:func>
                                    <m:funcPr>
                                      <m:ctrlPr>
                                        <a:rPr lang="en-US" sz="2400" b="0" i="1" smtClean="0">
                                          <a:latin typeface="Cambria Math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 sz="2400" b="0" i="0" smtClean="0">
                                          <a:latin typeface="Cambria Math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r>
                                        <a:rPr lang="en-US" sz="2400" b="0" i="1" smtClean="0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</m:func>
                                </m:e>
                              </m:func>
                            </m:e>
                          </m:d>
                          <m:r>
                            <a:rPr lang="en-US" sz="2400" b="0" i="1" smtClean="0">
                              <a:latin typeface="Cambria Math"/>
                            </a:rPr>
                            <m:t>=0</m:t>
                          </m:r>
                        </m:e>
                      </m:func>
                    </m:oMath>
                  </m:oMathPara>
                </a14:m>
                <a:endParaRPr lang="ru-RU" sz="2400" dirty="0"/>
              </a:p>
            </p:txBody>
          </p:sp>
        </mc:Choice>
        <mc:Fallback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27124" y="3316626"/>
                <a:ext cx="3590663" cy="46166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5" name="TextBox 4"/>
              <p:cNvSpPr txBox="1"/>
              <p:nvPr/>
            </p:nvSpPr>
            <p:spPr>
              <a:xfrm>
                <a:off x="1592198" y="3794094"/>
                <a:ext cx="446051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US" sz="240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 i="0" smtClean="0">
                            <a:latin typeface="Cambria Math"/>
                          </a:rPr>
                          <m:t>sin</m:t>
                        </m:r>
                      </m:fName>
                      <m:e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  <m:r>
                          <a:rPr lang="en-US" sz="2400" b="0" i="1" smtClean="0">
                            <a:latin typeface="Cambria Math"/>
                          </a:rPr>
                          <m:t>=0  или</m:t>
                        </m:r>
                        <m:r>
                          <a:rPr lang="ru-RU" sz="2400" b="0" i="1" smtClean="0">
                            <a:latin typeface="Cambria Math"/>
                          </a:rPr>
                          <m:t> </m:t>
                        </m:r>
                      </m:e>
                    </m:func>
                    <m:func>
                      <m:func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/>
                          </a:rPr>
                          <m:t>sin</m:t>
                        </m:r>
                      </m:fName>
                      <m:e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  <m:r>
                          <a:rPr lang="en-US" sz="2400" b="0" i="1" smtClean="0">
                            <a:latin typeface="Cambria Math"/>
                          </a:rPr>
                          <m:t>−2</m:t>
                        </m:r>
                        <m:func>
                          <m:funcPr>
                            <m:ctrlPr>
                              <a:rPr lang="en-US" sz="2400" b="0" i="1" smtClean="0"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400" b="0" i="0" smtClean="0">
                                <a:latin typeface="Cambria Math"/>
                              </a:rPr>
                              <m:t>cos</m:t>
                            </m:r>
                          </m:fName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𝑥</m:t>
                            </m:r>
                          </m:e>
                        </m:func>
                      </m:e>
                    </m:func>
                  </m:oMath>
                </a14:m>
                <a:r>
                  <a:rPr lang="en-US" sz="2400" dirty="0" smtClean="0"/>
                  <a:t>=0</a:t>
                </a:r>
                <a:endParaRPr lang="ru-RU" sz="2400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2198" y="3794094"/>
                <a:ext cx="4460516" cy="461665"/>
              </a:xfrm>
              <a:prstGeom prst="rect">
                <a:avLst/>
              </a:prstGeom>
              <a:blipFill rotWithShape="1">
                <a:blip r:embed="rId4"/>
                <a:stretch>
                  <a:fillRect l="-137" t="-11842" r="-1230" b="-2763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1333324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183880" cy="691520"/>
          </a:xfrm>
        </p:spPr>
        <p:txBody>
          <a:bodyPr/>
          <a:lstStyle/>
          <a:p>
            <a:r>
              <a:rPr lang="ru-RU" dirty="0" smtClean="0"/>
              <a:t>Приведение к квадратному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248621" y="1196752"/>
            <a:ext cx="13227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accent1"/>
                </a:solidFill>
              </a:rPr>
              <a:t>Пример1.</a:t>
            </a:r>
            <a:endParaRPr lang="ru-RU" dirty="0">
              <a:solidFill>
                <a:schemeClr val="accent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4" name="TextBox 3"/>
              <p:cNvSpPr txBox="1"/>
              <p:nvPr/>
            </p:nvSpPr>
            <p:spPr>
              <a:xfrm>
                <a:off x="683568" y="1700808"/>
                <a:ext cx="2643224" cy="128406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ru-RU" sz="2000" b="0" i="1" smtClean="0">
                        <a:latin typeface="Cambria Math"/>
                      </a:rPr>
                      <m:t>2</m:t>
                    </m:r>
                    <m:sSup>
                      <m:sSupPr>
                        <m:ctrlPr>
                          <a:rPr lang="ru-RU" sz="20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/>
                          </a:rPr>
                          <m:t>𝑠𝑖𝑛</m:t>
                        </m:r>
                      </m:e>
                      <m:sup>
                        <m:r>
                          <a:rPr lang="en-US" sz="20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000" b="0" i="1" dirty="0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sz="2000" dirty="0" smtClean="0"/>
                  <a:t>+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000" i="1" dirty="0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 i="0" dirty="0" smtClean="0">
                            <a:latin typeface="Cambria Math"/>
                          </a:rPr>
                          <m:t>sin</m:t>
                        </m:r>
                      </m:fName>
                      <m:e>
                        <m:r>
                          <a:rPr lang="en-US" sz="2000" b="0" i="1" dirty="0" smtClean="0">
                            <a:latin typeface="Cambria Math"/>
                          </a:rPr>
                          <m:t>𝑥</m:t>
                        </m:r>
                        <m:r>
                          <a:rPr lang="en-US" sz="2000" b="0" i="1" dirty="0" smtClean="0">
                            <a:latin typeface="Cambria Math"/>
                          </a:rPr>
                          <m:t>−1=0,</m:t>
                        </m:r>
                      </m:e>
                    </m:func>
                  </m:oMath>
                </a14:m>
                <a:endParaRPr lang="en-US" sz="2000" i="1" dirty="0" smtClean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2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latin typeface="Cambria Math"/>
                        </a:rPr>
                        <m:t>+</m:t>
                      </m:r>
                      <m:r>
                        <a:rPr lang="en-US" sz="2000" b="0" i="1" smtClean="0">
                          <a:latin typeface="Cambria Math"/>
                        </a:rPr>
                        <m:t>𝑡</m:t>
                      </m:r>
                      <m:r>
                        <a:rPr lang="en-US" sz="2000" b="0" i="1" smtClean="0">
                          <a:latin typeface="Cambria Math"/>
                        </a:rPr>
                        <m:t>−1=0,</m:t>
                      </m:r>
                    </m:oMath>
                  </m:oMathPara>
                </a14:m>
                <a:endParaRPr lang="en-US" sz="20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0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𝑡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2000" b="0" i="1" smtClean="0">
                          <a:latin typeface="Cambria Math"/>
                        </a:rPr>
                        <m:t>=−1 , 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𝑡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ru-RU" sz="2000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1700808"/>
                <a:ext cx="2643224" cy="1284069"/>
              </a:xfrm>
              <a:prstGeom prst="rect">
                <a:avLst/>
              </a:prstGeom>
              <a:blipFill rotWithShape="1">
                <a:blip r:embed="rId2"/>
                <a:stretch>
                  <a:fillRect t="-237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5" name="TextBox 4"/>
              <p:cNvSpPr txBox="1"/>
              <p:nvPr/>
            </p:nvSpPr>
            <p:spPr>
              <a:xfrm>
                <a:off x="551551" y="2984877"/>
                <a:ext cx="2748638" cy="6685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00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 i="0" smtClean="0">
                              <a:latin typeface="Cambria Math"/>
                            </a:rPr>
                            <m:t>sin</m:t>
                          </m:r>
                        </m:fName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=−1 и </m:t>
                          </m:r>
                          <m:func>
                            <m:funcPr>
                              <m:ctrlPr>
                                <a:rPr lang="en-US" sz="2000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latin typeface="Cambria Math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sz="20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sz="2000" b="0" i="1" smtClean="0">
                                  <a:latin typeface="Cambria Math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n-US" sz="2000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b="0" i="1" smtClean="0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2000" b="0" i="1" smtClean="0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func>
                        </m:e>
                      </m:func>
                    </m:oMath>
                  </m:oMathPara>
                </a14:m>
                <a:endParaRPr lang="ru-RU" sz="2000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1551" y="2984877"/>
                <a:ext cx="2748638" cy="66851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5868144" y="1196752"/>
            <a:ext cx="13227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accent1"/>
                </a:solidFill>
              </a:rPr>
              <a:t>Пример2</a:t>
            </a:r>
            <a:r>
              <a:rPr lang="ru-RU" dirty="0" smtClean="0"/>
              <a:t>.</a:t>
            </a: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7" name="TextBox 6"/>
              <p:cNvSpPr txBox="1"/>
              <p:nvPr/>
            </p:nvSpPr>
            <p:spPr>
              <a:xfrm>
                <a:off x="4499992" y="1566084"/>
                <a:ext cx="3746988" cy="193899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u-RU" sz="2000" b="0" i="1" smtClean="0">
                          <a:latin typeface="Cambria Math"/>
                        </a:rPr>
                        <m:t>6</m:t>
                      </m:r>
                      <m:sSup>
                        <m:sSupPr>
                          <m:ctrlPr>
                            <a:rPr lang="ru-RU" sz="20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𝑠𝑖𝑛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latin typeface="Cambria Math"/>
                        </a:rPr>
                        <m:t>𝑥</m:t>
                      </m:r>
                      <m:r>
                        <a:rPr lang="en-US" sz="2000" b="0" i="1" smtClean="0">
                          <a:latin typeface="Cambria Math"/>
                        </a:rPr>
                        <m:t>+5</m:t>
                      </m:r>
                      <m:func>
                        <m:func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/>
                            </a:rPr>
                            <m:t>cos</m:t>
                          </m:r>
                        </m:fName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−2=0,</m:t>
                          </m:r>
                        </m:e>
                      </m:func>
                    </m:oMath>
                  </m:oMathPara>
                </a14:m>
                <a:endParaRPr lang="en-US" sz="2000" b="0" dirty="0" smtClean="0"/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6</m:t>
                      </m:r>
                      <m:d>
                        <m:d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sz="20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/>
                                </a:rPr>
                                <m:t>𝑐𝑜𝑠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0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2000" b="0" i="1" smtClean="0">
                          <a:latin typeface="Cambria Math"/>
                        </a:rPr>
                        <m:t>+</m:t>
                      </m:r>
                      <m:r>
                        <a:rPr lang="en-US" sz="2000" b="0" i="1" smtClean="0">
                          <a:latin typeface="Cambria Math"/>
                        </a:rPr>
                        <m:t>5</m:t>
                      </m:r>
                      <m:func>
                        <m:func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/>
                            </a:rPr>
                            <m:t>cos</m:t>
                          </m:r>
                        </m:fName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−2=0,</m:t>
                          </m:r>
                        </m:e>
                      </m:func>
                    </m:oMath>
                  </m:oMathPara>
                </a14:m>
                <a:endParaRPr lang="en-US" sz="2000" b="0" dirty="0" smtClean="0"/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u-RU" sz="2000" b="0" i="1" smtClean="0">
                          <a:latin typeface="Cambria Math"/>
                        </a:rPr>
                        <m:t>6</m:t>
                      </m:r>
                      <m:sSup>
                        <m:sSupPr>
                          <m:ctrlPr>
                            <a:rPr lang="ru-RU" sz="20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𝑐𝑜𝑠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latin typeface="Cambria Math"/>
                        </a:rPr>
                        <m:t>𝑥</m:t>
                      </m:r>
                      <m:r>
                        <a:rPr lang="en-US" sz="2000" b="0" i="1" smtClean="0">
                          <a:latin typeface="Cambria Math"/>
                        </a:rPr>
                        <m:t>−</m:t>
                      </m:r>
                      <m:r>
                        <a:rPr lang="en-US" sz="2000" b="0" i="1" smtClean="0">
                          <a:latin typeface="Cambria Math"/>
                        </a:rPr>
                        <m:t>5</m:t>
                      </m:r>
                      <m:func>
                        <m:func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/>
                            </a:rPr>
                            <m:t>cos</m:t>
                          </m:r>
                        </m:fName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−4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=0,</m:t>
                          </m:r>
                        </m:e>
                      </m:func>
                    </m:oMath>
                  </m:oMathPara>
                </a14:m>
                <a:endParaRPr lang="en-US" sz="2000" b="0" dirty="0" smtClean="0"/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ru-RU" sz="2000" b="0" i="1" smtClean="0">
                        <a:latin typeface="Cambria Math"/>
                      </a:rPr>
                      <m:t>6</m:t>
                    </m:r>
                    <m:sSup>
                      <m:sSupPr>
                        <m:ctrlPr>
                          <a:rPr lang="ru-RU" sz="20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/>
                          </a:rPr>
                          <m:t>𝑡</m:t>
                        </m:r>
                      </m:e>
                      <m:sup>
                        <m:r>
                          <a:rPr lang="en-US" sz="20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000" b="0" i="1" smtClean="0">
                        <a:latin typeface="Cambria Math"/>
                      </a:rPr>
                      <m:t>−5</m:t>
                    </m:r>
                    <m:r>
                      <a:rPr lang="en-US" sz="2000" b="0" i="1" smtClean="0">
                        <a:latin typeface="Cambria Math"/>
                      </a:rPr>
                      <m:t>𝑡</m:t>
                    </m:r>
                    <m:r>
                      <a:rPr lang="en-US" sz="2000" b="0" i="1" smtClean="0">
                        <a:latin typeface="Cambria Math"/>
                      </a:rPr>
                      <m:t>−4=0</m:t>
                    </m:r>
                  </m:oMath>
                </a14:m>
                <a:r>
                  <a:rPr lang="en-US" sz="2000" dirty="0" smtClean="0"/>
                  <a:t>,</a:t>
                </a:r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9992" y="1566084"/>
                <a:ext cx="3746988" cy="1938992"/>
              </a:xfrm>
              <a:prstGeom prst="rect">
                <a:avLst/>
              </a:prstGeom>
              <a:blipFill rotWithShape="1">
                <a:blip r:embed="rId4"/>
                <a:stretch>
                  <a:fillRect b="-157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3491880" y="3714553"/>
            <a:ext cx="13227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accent1"/>
                </a:solidFill>
              </a:rPr>
              <a:t>Пример3.</a:t>
            </a:r>
            <a:endParaRPr lang="ru-RU" dirty="0">
              <a:solidFill>
                <a:schemeClr val="accent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9" name="TextBox 8"/>
              <p:cNvSpPr txBox="1"/>
              <p:nvPr/>
            </p:nvSpPr>
            <p:spPr>
              <a:xfrm>
                <a:off x="2837726" y="4102028"/>
                <a:ext cx="2631105" cy="17236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𝑡𝑔𝑥</m:t>
                    </m:r>
                    <m:r>
                      <a:rPr lang="en-US" sz="2000" b="0" i="1" smtClean="0">
                        <a:latin typeface="Cambria Math"/>
                      </a:rPr>
                      <m:t>+2</m:t>
                    </m:r>
                    <m:r>
                      <a:rPr lang="en-US" sz="2000" b="0" i="1" smtClean="0">
                        <a:latin typeface="Cambria Math"/>
                      </a:rPr>
                      <m:t>𝑐𝑡𝑔𝑥</m:t>
                    </m:r>
                    <m:r>
                      <a:rPr lang="en-US" sz="2000" b="0" i="1" smtClean="0">
                        <a:latin typeface="Cambria Math"/>
                      </a:rPr>
                      <m:t>=3</m:t>
                    </m:r>
                  </m:oMath>
                </a14:m>
                <a:r>
                  <a:rPr lang="en-US" sz="2000" b="0" dirty="0" smtClean="0"/>
                  <a:t>,</a:t>
                </a: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𝑡𝑔𝑥</m:t>
                    </m:r>
                    <m:r>
                      <a:rPr lang="en-US" sz="2000" b="0" i="1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US" sz="2000" b="0" i="1" smtClean="0">
                            <a:latin typeface="Cambria Math"/>
                          </a:rPr>
                          <m:t>𝑡𝑔𝑥</m:t>
                        </m:r>
                      </m:den>
                    </m:f>
                    <m:r>
                      <a:rPr lang="en-US" sz="2000" b="0" i="1" smtClean="0">
                        <a:latin typeface="Cambria Math"/>
                      </a:rPr>
                      <m:t>=3</m:t>
                    </m:r>
                  </m:oMath>
                </a14:m>
                <a:r>
                  <a:rPr lang="en-US" sz="2000" b="0" dirty="0" smtClean="0"/>
                  <a:t>,</a:t>
                </a: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𝑡𝑔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latin typeface="Cambria Math"/>
                        </a:rPr>
                        <m:t>𝑥</m:t>
                      </m:r>
                      <m:r>
                        <a:rPr lang="en-US" sz="2000" b="0" i="1" smtClean="0">
                          <a:latin typeface="Cambria Math"/>
                        </a:rPr>
                        <m:t>−3</m:t>
                      </m:r>
                      <m:r>
                        <a:rPr lang="en-US" sz="2000" b="0" i="1" smtClean="0">
                          <a:latin typeface="Cambria Math"/>
                        </a:rPr>
                        <m:t>𝑡𝑔𝑥</m:t>
                      </m:r>
                      <m:r>
                        <a:rPr lang="en-US" sz="2000" b="0" i="1" smtClean="0">
                          <a:latin typeface="Cambria Math"/>
                        </a:rPr>
                        <m:t>+2=0.</m:t>
                      </m:r>
                    </m:oMath>
                  </m:oMathPara>
                </a14:m>
                <a:endParaRPr lang="ru-RU" sz="2000" dirty="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7726" y="4102028"/>
                <a:ext cx="2631105" cy="1723677"/>
              </a:xfrm>
              <a:prstGeom prst="rect">
                <a:avLst/>
              </a:prstGeom>
              <a:blipFill rotWithShape="1">
                <a:blip r:embed="rId5"/>
                <a:stretch>
                  <a:fillRect l="-69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2587219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183880" cy="763528"/>
          </a:xfrm>
        </p:spPr>
        <p:txBody>
          <a:bodyPr/>
          <a:lstStyle/>
          <a:p>
            <a:pPr algn="ctr"/>
            <a:r>
              <a:rPr lang="ru-RU" dirty="0" smtClean="0"/>
              <a:t>Однородные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683568" y="1412776"/>
            <a:ext cx="13227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accent1"/>
                </a:solidFill>
              </a:rPr>
              <a:t>Пример1.</a:t>
            </a:r>
            <a:endParaRPr lang="ru-RU" dirty="0">
              <a:solidFill>
                <a:schemeClr val="accent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4" name="TextBox 3"/>
              <p:cNvSpPr txBox="1"/>
              <p:nvPr/>
            </p:nvSpPr>
            <p:spPr>
              <a:xfrm>
                <a:off x="2006366" y="1320443"/>
                <a:ext cx="4861203" cy="98488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00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 i="0" smtClean="0">
                              <a:latin typeface="Cambria Math"/>
                            </a:rPr>
                            <m:t>sin</m:t>
                          </m:r>
                        </m:fName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−2</m:t>
                          </m:r>
                          <m:func>
                            <m:funcPr>
                              <m:ctrlPr>
                                <a:rPr lang="en-US" sz="2000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latin typeface="Cambria Math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US" sz="20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sz="2000" b="0" i="1" smtClean="0">
                                  <a:latin typeface="Cambria Math"/>
                                </a:rPr>
                                <m:t>=0,</m:t>
                              </m:r>
                            </m:e>
                          </m:func>
                        </m:e>
                      </m:func>
                    </m:oMath>
                  </m:oMathPara>
                </a14:m>
                <a:endParaRPr lang="en-US" sz="2000" dirty="0" smtClean="0"/>
              </a:p>
              <a:p>
                <a:r>
                  <a:rPr lang="ru-RU" dirty="0" smtClean="0"/>
                  <a:t>разделим обе части уравнения на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i="0" smtClean="0">
                            <a:latin typeface="Cambria Math"/>
                          </a:rPr>
                          <m:t>cos</m:t>
                        </m:r>
                      </m:fName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func>
                  </m:oMath>
                </a14:m>
                <a:endParaRPr lang="ru-RU" dirty="0" smtClean="0"/>
              </a:p>
              <a:p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𝑡𝑔𝑥</m:t>
                    </m:r>
                    <m:r>
                      <a:rPr lang="en-US" sz="2000" b="0" i="1" smtClean="0">
                        <a:latin typeface="Cambria Math"/>
                      </a:rPr>
                      <m:t>−2=0</m:t>
                    </m:r>
                  </m:oMath>
                </a14:m>
                <a:r>
                  <a:rPr lang="en-US" sz="2000" dirty="0" smtClean="0"/>
                  <a:t>.</a:t>
                </a:r>
                <a:endParaRPr lang="ru-RU" sz="2000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06366" y="1320443"/>
                <a:ext cx="4861203" cy="984885"/>
              </a:xfrm>
              <a:prstGeom prst="rect">
                <a:avLst/>
              </a:prstGeom>
              <a:blipFill rotWithShape="1">
                <a:blip r:embed="rId2"/>
                <a:stretch>
                  <a:fillRect l="-1003" b="-1055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664534" y="2636912"/>
            <a:ext cx="13227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accent1"/>
                </a:solidFill>
              </a:rPr>
              <a:t>Пример2</a:t>
            </a:r>
            <a:r>
              <a:rPr lang="ru-RU" dirty="0" smtClean="0"/>
              <a:t>.</a:t>
            </a: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6" name="TextBox 5"/>
              <p:cNvSpPr txBox="1"/>
              <p:nvPr/>
            </p:nvSpPr>
            <p:spPr>
              <a:xfrm>
                <a:off x="1878619" y="2633738"/>
                <a:ext cx="5080173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20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3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𝑠𝑖𝑛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latin typeface="Cambria Math"/>
                        </a:rPr>
                        <m:t>𝑥</m:t>
                      </m:r>
                      <m:r>
                        <a:rPr lang="en-US" sz="2000" b="0" i="1" smtClean="0">
                          <a:latin typeface="Cambria Math"/>
                        </a:rPr>
                        <m:t>−4</m:t>
                      </m:r>
                      <m:func>
                        <m:func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/>
                            </a:rPr>
                            <m:t>sin</m:t>
                          </m:r>
                        </m:fName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𝑥</m:t>
                          </m:r>
                          <m:func>
                            <m:funcPr>
                              <m:ctrlPr>
                                <a:rPr lang="en-US" sz="2000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latin typeface="Cambria Math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US" sz="20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sz="2000" b="0" i="1" smtClean="0">
                                  <a:latin typeface="Cambria Math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sz="2000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b="0" i="1" smtClean="0">
                                      <a:latin typeface="Cambria Math"/>
                                    </a:rPr>
                                    <m:t>𝑐𝑜𝑠</m:t>
                                  </m:r>
                                </m:e>
                                <m:sup>
                                  <m:r>
                                    <a:rPr lang="en-US" sz="2000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0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sz="2000" b="0" i="1" smtClean="0">
                                  <a:latin typeface="Cambria Math"/>
                                </a:rPr>
                                <m:t>=0, ⋮ </m:t>
                              </m:r>
                              <m:sSup>
                                <m:sSupPr>
                                  <m:ctrlPr>
                                    <a:rPr lang="en-US" sz="2000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b="0" i="1" smtClean="0">
                                      <a:latin typeface="Cambria Math"/>
                                      <a:ea typeface="Cambria Math"/>
                                    </a:rPr>
                                    <m:t>𝑐𝑜𝑠</m:t>
                                  </m:r>
                                </m:e>
                                <m:sup>
                                  <m:r>
                                    <a:rPr lang="en-US" sz="2000" b="0" i="1" smtClean="0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000" b="0" i="1" smtClean="0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e>
                          </m:func>
                        </m:e>
                      </m:func>
                    </m:oMath>
                  </m:oMathPara>
                </a14:m>
                <a:endParaRPr lang="en-US" sz="2000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3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𝑡𝑔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latin typeface="Cambria Math"/>
                        </a:rPr>
                        <m:t>𝑥</m:t>
                      </m:r>
                      <m:r>
                        <a:rPr lang="en-US" sz="2000" b="0" i="1" smtClean="0">
                          <a:latin typeface="Cambria Math"/>
                        </a:rPr>
                        <m:t>−4</m:t>
                      </m:r>
                      <m:r>
                        <a:rPr lang="en-US" sz="2000" b="0" i="1" smtClean="0">
                          <a:latin typeface="Cambria Math"/>
                        </a:rPr>
                        <m:t>𝑡𝑔𝑥</m:t>
                      </m:r>
                      <m:r>
                        <a:rPr lang="en-US" sz="2000" b="0" i="1" smtClean="0">
                          <a:latin typeface="Cambria Math"/>
                        </a:rPr>
                        <m:t>+1=0</m:t>
                      </m:r>
                    </m:oMath>
                  </m:oMathPara>
                </a14:m>
                <a:endParaRPr lang="en-US" sz="2000" dirty="0" smtClean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8619" y="2633738"/>
                <a:ext cx="5080173" cy="707886"/>
              </a:xfrm>
              <a:prstGeom prst="rect">
                <a:avLst/>
              </a:prstGeom>
              <a:blipFill rotWithShape="1">
                <a:blip r:embed="rId3"/>
                <a:stretch>
                  <a:fillRect b="-862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664534" y="3724717"/>
            <a:ext cx="13227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accent1"/>
                </a:solidFill>
              </a:rPr>
              <a:t>Пример3.</a:t>
            </a:r>
            <a:endParaRPr lang="ru-RU" dirty="0">
              <a:solidFill>
                <a:schemeClr val="accent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8" name="TextBox 7"/>
              <p:cNvSpPr txBox="1"/>
              <p:nvPr/>
            </p:nvSpPr>
            <p:spPr>
              <a:xfrm>
                <a:off x="1987332" y="3756052"/>
                <a:ext cx="5933419" cy="132343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6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𝑠𝑖𝑛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latin typeface="Cambria Math"/>
                        </a:rPr>
                        <m:t>𝑥</m:t>
                      </m:r>
                      <m:r>
                        <a:rPr lang="en-US" sz="2000" b="0" i="1" smtClean="0">
                          <a:latin typeface="Cambria Math"/>
                        </a:rPr>
                        <m:t>+4</m:t>
                      </m:r>
                      <m:func>
                        <m:func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/>
                            </a:rPr>
                            <m:t>sin</m:t>
                          </m:r>
                        </m:fName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𝑥</m:t>
                          </m:r>
                          <m:func>
                            <m:funcPr>
                              <m:ctrlPr>
                                <a:rPr lang="en-US" sz="2000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latin typeface="Cambria Math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US" sz="20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sz="2000" b="0" i="1" smtClean="0">
                                  <a:latin typeface="Cambria Math"/>
                                </a:rPr>
                                <m:t>=1</m:t>
                              </m:r>
                            </m:e>
                          </m:func>
                        </m:e>
                      </m:func>
                    </m:oMath>
                  </m:oMathPara>
                </a14:m>
                <a:endParaRPr lang="en-US" sz="20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6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𝑠𝑖𝑛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latin typeface="Cambria Math"/>
                        </a:rPr>
                        <m:t>𝑥</m:t>
                      </m:r>
                      <m:r>
                        <a:rPr lang="en-US" sz="2000" b="0" i="1" smtClean="0">
                          <a:latin typeface="Cambria Math"/>
                        </a:rPr>
                        <m:t>+4</m:t>
                      </m:r>
                      <m:func>
                        <m:func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/>
                            </a:rPr>
                            <m:t>sin</m:t>
                          </m:r>
                        </m:fName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𝑥</m:t>
                          </m:r>
                          <m:func>
                            <m:funcPr>
                              <m:ctrlPr>
                                <a:rPr lang="en-US" sz="2000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latin typeface="Cambria Math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US" sz="20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sz="2000" b="0" i="1" smtClean="0">
                                  <a:latin typeface="Cambria Math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sz="2000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b="0" i="1" smtClean="0">
                                      <a:latin typeface="Cambria Math"/>
                                    </a:rPr>
                                    <m:t>𝑠𝑖𝑛</m:t>
                                  </m:r>
                                </m:e>
                                <m:sup>
                                  <m:r>
                                    <a:rPr lang="en-US" sz="2000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0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sz="2000" b="0" i="1" smtClean="0">
                                  <a:latin typeface="Cambria Math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sz="2000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b="0" i="1" smtClean="0">
                                      <a:latin typeface="Cambria Math"/>
                                    </a:rPr>
                                    <m:t>𝑐𝑜𝑠</m:t>
                                  </m:r>
                                </m:e>
                                <m:sup>
                                  <m:r>
                                    <a:rPr lang="en-US" sz="2000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0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sz="2000" b="0" i="1" smtClean="0">
                                  <a:latin typeface="Cambria Math"/>
                                </a:rPr>
                                <m:t>=0, ⋮ </m:t>
                              </m:r>
                              <m:sSup>
                                <m:sSupPr>
                                  <m:ctrlPr>
                                    <a:rPr lang="en-US" sz="2000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b="0" i="1" smtClean="0">
                                      <a:latin typeface="Cambria Math"/>
                                      <a:ea typeface="Cambria Math"/>
                                    </a:rPr>
                                    <m:t>𝑐𝑜𝑠</m:t>
                                  </m:r>
                                </m:e>
                                <m:sup>
                                  <m:r>
                                    <a:rPr lang="en-US" sz="2000" b="0" i="1" smtClean="0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000" b="0" i="1" smtClean="0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e>
                          </m:func>
                        </m:e>
                      </m:func>
                    </m:oMath>
                  </m:oMathPara>
                </a14:m>
                <a:endParaRPr lang="en-US" sz="20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6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𝑡𝑔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latin typeface="Cambria Math"/>
                        </a:rPr>
                        <m:t>𝑥</m:t>
                      </m:r>
                      <m:r>
                        <a:rPr lang="en-US" sz="2000" b="0" i="1" smtClean="0">
                          <a:latin typeface="Cambria Math"/>
                        </a:rPr>
                        <m:t>+4</m:t>
                      </m:r>
                      <m:r>
                        <a:rPr lang="en-US" sz="2000" b="0" i="1" smtClean="0">
                          <a:latin typeface="Cambria Math"/>
                        </a:rPr>
                        <m:t>𝑡𝑔𝑥</m:t>
                      </m:r>
                      <m:r>
                        <a:rPr lang="en-US" sz="2000" b="0" i="1" smtClean="0">
                          <a:latin typeface="Cambria Math"/>
                        </a:rPr>
                        <m:t>−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𝑡𝑔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latin typeface="Cambria Math"/>
                        </a:rPr>
                        <m:t>𝑥</m:t>
                      </m:r>
                      <m:r>
                        <a:rPr lang="en-US" sz="2000" b="0" i="1" smtClean="0">
                          <a:latin typeface="Cambria Math"/>
                        </a:rPr>
                        <m:t>−1=0</m:t>
                      </m:r>
                    </m:oMath>
                  </m:oMathPara>
                </a14:m>
                <a:endParaRPr lang="ru-RU" sz="2000" dirty="0"/>
              </a:p>
              <a:p>
                <a:endParaRPr lang="ru-RU" sz="2000" dirty="0"/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7332" y="3756052"/>
                <a:ext cx="5933419" cy="1323439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747603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Преобразование суммы в произведение</a:t>
            </a: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TextBox 2"/>
              <p:cNvSpPr txBox="1"/>
              <p:nvPr/>
            </p:nvSpPr>
            <p:spPr>
              <a:xfrm>
                <a:off x="2267744" y="2276872"/>
                <a:ext cx="3807261" cy="12003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 i="0" smtClean="0">
                              <a:latin typeface="Cambria Math"/>
                            </a:rPr>
                            <m:t>cos</m:t>
                          </m:r>
                        </m:fName>
                        <m:e>
                          <m:r>
                            <a:rPr lang="ru-RU" sz="2400" b="0" i="1" smtClean="0">
                              <a:latin typeface="Cambria Math"/>
                            </a:rPr>
                            <m:t>6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+</m:t>
                          </m:r>
                          <m:func>
                            <m:funcPr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latin typeface="Cambria Math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2</m:t>
                              </m:r>
                              <m:r>
                                <a:rPr lang="en-US" sz="24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latin typeface="Cambria Math"/>
                                </a:rPr>
                                <m:t>=0</m:t>
                              </m:r>
                            </m:e>
                          </m:func>
                        </m:e>
                      </m:func>
                    </m:oMath>
                  </m:oMathPara>
                </a14:m>
                <a:endParaRPr lang="en-US" sz="2400" dirty="0" smtClean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2</m:t>
                      </m:r>
                      <m:func>
                        <m:func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/>
                            </a:rPr>
                            <m:t>cos</m:t>
                          </m:r>
                        </m:fName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4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𝑥</m:t>
                          </m:r>
                          <m:func>
                            <m:funcPr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latin typeface="Cambria Math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2</m:t>
                              </m:r>
                              <m:r>
                                <a:rPr lang="en-US" sz="24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latin typeface="Cambria Math"/>
                                </a:rPr>
                                <m:t>=0</m:t>
                              </m:r>
                            </m:e>
                          </m:func>
                        </m:e>
                      </m:func>
                    </m:oMath>
                  </m:oMathPara>
                </a14:m>
                <a:endParaRPr lang="en-US" sz="2400" b="0" dirty="0" smtClean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 i="0" smtClean="0">
                              <a:latin typeface="Cambria Math"/>
                            </a:rPr>
                            <m:t>cos</m:t>
                          </m:r>
                        </m:fName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4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=0 или </m:t>
                          </m:r>
                          <m:func>
                            <m:funcPr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latin typeface="Cambria Math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2</m:t>
                              </m:r>
                              <m:r>
                                <a:rPr lang="en-US" sz="24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latin typeface="Cambria Math"/>
                                </a:rPr>
                                <m:t>=0</m:t>
                              </m:r>
                            </m:e>
                          </m:func>
                        </m:e>
                      </m:func>
                    </m:oMath>
                  </m:oMathPara>
                </a14:m>
                <a:endParaRPr lang="ru-RU" sz="2400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7744" y="2276872"/>
                <a:ext cx="3807261" cy="1200329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3907017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80</TotalTime>
  <Words>64</Words>
  <Application>Microsoft Office PowerPoint</Application>
  <PresentationFormat>Экран (4:3)</PresentationFormat>
  <Paragraphs>46</Paragraphs>
  <Slides>9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Аспект</vt:lpstr>
      <vt:lpstr>Microsoft Equation 3.0</vt:lpstr>
      <vt:lpstr>Приемы и способы решения тригонометрических уравнений</vt:lpstr>
      <vt:lpstr>Общая запись решений простейших тригонометрических уравнений.</vt:lpstr>
      <vt:lpstr>Особые случаи записи решений</vt:lpstr>
      <vt:lpstr>Особые случаи записи решений</vt:lpstr>
      <vt:lpstr>Примеры решения тригонометрических уравнений (приемы и способы)</vt:lpstr>
      <vt:lpstr>Разложение на множители</vt:lpstr>
      <vt:lpstr>Приведение к квадратному</vt:lpstr>
      <vt:lpstr>Однородные</vt:lpstr>
      <vt:lpstr>Преобразование суммы в произведение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Приемы и способы решения тригонометрических уравнений</dc:title>
  <dc:creator>user</dc:creator>
  <cp:lastModifiedBy>Забоева Ирина Николаевна</cp:lastModifiedBy>
  <cp:revision>12</cp:revision>
  <dcterms:created xsi:type="dcterms:W3CDTF">2012-01-12T07:08:32Z</dcterms:created>
  <dcterms:modified xsi:type="dcterms:W3CDTF">2012-01-12T08:17:29Z</dcterms:modified>
</cp:coreProperties>
</file>