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6057" autoAdjust="0"/>
  </p:normalViewPr>
  <p:slideViewPr>
    <p:cSldViewPr>
      <p:cViewPr>
        <p:scale>
          <a:sx n="89" d="100"/>
          <a:sy n="89" d="100"/>
        </p:scale>
        <p:origin x="-10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9D8BE7-7157-4655-A9B8-7DEE8376D763}" type="datetimeFigureOut">
              <a:rPr lang="ru-RU"/>
              <a:pPr>
                <a:defRPr/>
              </a:pPr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CC0FD6-7E0E-4353-A67D-1BE306D384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B1C292-AE44-4DFD-9331-1F14C066610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r>
              <a:rPr lang="ru-RU" smtClean="0"/>
              <a:t>.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E18AA0-1C7F-471C-A7A7-5679144A347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216AA-B0E2-4C69-99A2-0D77EA7C638C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13F4C-4BC4-4FC5-9E9E-DD9EECE0C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D2F5-9A3E-4588-B59A-1771D949D3CE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73D74-317C-4B99-99F1-5BD7BE1A9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50683-DC69-46EC-838F-10D2795256E8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81F9-7976-4DA0-B712-E68FBCF23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B8AB-67F5-48CC-AE75-35E20EE0FD93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C30AF-BB3B-4F03-BAB2-DA3B8D0E6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5DEDD-E78C-4230-A08D-2CD17C38916E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2FED0-B7C4-4951-B8F3-D7E914798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A0EBF-F479-44E2-BCDA-354FB23ABA67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910F7-A01D-435B-8FA6-DAF595002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42A44-6F95-464C-9BBF-81B5CCE933D1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7D70-FB2C-43D2-8A10-9BDA92C49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990C7-F54B-422F-A6B8-DFCE9D673DDF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9FB5C-0E60-4DB2-BAE2-21EAD450B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23CDE-128B-4D16-8772-EB1DEFA6B188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C77C-7893-47CC-A6FC-DB1193495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55123-4753-4B49-9349-3CEC26F597F7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40702-CA28-43D4-A027-6603F2670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E6CE9-E24A-4B63-9AA4-92036F54F234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2A32-4C43-443B-ACD4-BCEC7EF62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EBF510-64F0-43CF-9A41-C32C76B4A87C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65F92D-235C-4939-AE7C-F94B2A47D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dex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086600" cy="152399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Великие люди Германии</a:t>
            </a:r>
            <a:endParaRPr lang="ru-RU" dirty="0"/>
          </a:p>
        </p:txBody>
      </p:sp>
      <p:pic>
        <p:nvPicPr>
          <p:cNvPr id="14338" name="Picture 2" descr="D:\Wallpapers\Германия\Государственный фла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2971800"/>
            <a:ext cx="3429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Фердинанд фон Цеппелин</a:t>
            </a:r>
            <a:endParaRPr lang="ru-RU" dirty="0"/>
          </a:p>
        </p:txBody>
      </p:sp>
      <p:pic>
        <p:nvPicPr>
          <p:cNvPr id="25602" name="Picture 2" descr="D:\Wallpapers\великие люди Германии\Цеппели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4724400"/>
            <a:ext cx="2819400" cy="2133600"/>
          </a:xfrm>
        </p:spPr>
      </p:pic>
      <p:pic>
        <p:nvPicPr>
          <p:cNvPr id="25603" name="Picture 3" descr="D:\Wallpapers\великие люди Германии\Фердинанд фон Цеппели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295400"/>
            <a:ext cx="28194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6"/>
          <p:cNvSpPr txBox="1">
            <a:spLocks noChangeArrowheads="1"/>
          </p:cNvSpPr>
          <p:nvPr/>
        </p:nvSpPr>
        <p:spPr bwMode="auto">
          <a:xfrm>
            <a:off x="3124200" y="1219200"/>
            <a:ext cx="62245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8 июля 1838 года в Констанце – умер 8 марта 1917</a:t>
            </a:r>
          </a:p>
          <a:p>
            <a:r>
              <a:rPr lang="ru-RU">
                <a:latin typeface="Times New Roman" pitchFamily="18" charset="0"/>
              </a:rPr>
              <a:t>года в Берлине.</a:t>
            </a:r>
          </a:p>
          <a:p>
            <a:r>
              <a:rPr lang="ru-RU">
                <a:latin typeface="Times New Roman" pitchFamily="18" charset="0"/>
              </a:rPr>
              <a:t>Граф, немецкий изобретатель и военный деятель. В 17 лет </a:t>
            </a:r>
          </a:p>
          <a:p>
            <a:r>
              <a:rPr lang="ru-RU">
                <a:latin typeface="Times New Roman" pitchFamily="18" charset="0"/>
              </a:rPr>
              <a:t>закончил кадетский корпус. В 1863 годе Цеппелин приезжа-</a:t>
            </a:r>
          </a:p>
          <a:p>
            <a:r>
              <a:rPr lang="ru-RU">
                <a:latin typeface="Times New Roman" pitchFamily="18" charset="0"/>
              </a:rPr>
              <a:t>ет в США, где ему удаётся впервые подняться на воздушном </a:t>
            </a:r>
          </a:p>
          <a:p>
            <a:r>
              <a:rPr lang="ru-RU">
                <a:latin typeface="Times New Roman" pitchFamily="18" charset="0"/>
              </a:rPr>
              <a:t>аре.</a:t>
            </a:r>
          </a:p>
          <a:p>
            <a:r>
              <a:rPr lang="ru-RU">
                <a:latin typeface="Times New Roman" pitchFamily="18" charset="0"/>
              </a:rPr>
              <a:t>Начиная с 1874 года Цеппелин постоянно работает над </a:t>
            </a:r>
          </a:p>
          <a:p>
            <a:r>
              <a:rPr lang="ru-RU">
                <a:latin typeface="Times New Roman" pitchFamily="18" charset="0"/>
              </a:rPr>
              <a:t>проектами воздухоплавательных аппаратов. В 1891  году </a:t>
            </a:r>
          </a:p>
          <a:p>
            <a:r>
              <a:rPr lang="ru-RU">
                <a:latin typeface="Times New Roman" pitchFamily="18" charset="0"/>
              </a:rPr>
              <a:t>окончательно оставляет военную службу, решив заняться</a:t>
            </a:r>
          </a:p>
          <a:p>
            <a:r>
              <a:rPr lang="ru-RU">
                <a:latin typeface="Times New Roman" pitchFamily="18" charset="0"/>
              </a:rPr>
              <a:t>строительством дирижаблей. </a:t>
            </a:r>
          </a:p>
          <a:p>
            <a:r>
              <a:rPr lang="ru-RU">
                <a:latin typeface="Times New Roman" pitchFamily="18" charset="0"/>
              </a:rPr>
              <a:t>2 июля 1900 года в воздух поднялся первый летательный</a:t>
            </a:r>
          </a:p>
          <a:p>
            <a:r>
              <a:rPr lang="ru-RU">
                <a:latin typeface="Times New Roman" pitchFamily="18" charset="0"/>
              </a:rPr>
              <a:t>аппарат Цеппелина. </a:t>
            </a:r>
          </a:p>
          <a:p>
            <a:r>
              <a:rPr lang="ru-RU">
                <a:latin typeface="Times New Roman" pitchFamily="18" charset="0"/>
              </a:rPr>
              <a:t>Во время Первой мировой войны он применялся немецким</a:t>
            </a:r>
          </a:p>
          <a:p>
            <a:r>
              <a:rPr lang="ru-RU">
                <a:latin typeface="Times New Roman" pitchFamily="18" charset="0"/>
              </a:rPr>
              <a:t>военным командованием в военных целях.</a:t>
            </a:r>
          </a:p>
          <a:p>
            <a:r>
              <a:rPr lang="ru-RU">
                <a:latin typeface="Times New Roman" pitchFamily="18" charset="0"/>
              </a:rPr>
              <a:t>В мирное время служил для перевозки пассажиров и грузов.</a:t>
            </a:r>
          </a:p>
          <a:p>
            <a:r>
              <a:rPr lang="ru-RU">
                <a:latin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Рудольф Дизель</a:t>
            </a:r>
            <a:endParaRPr lang="ru-RU" dirty="0"/>
          </a:p>
        </p:txBody>
      </p:sp>
      <p:pic>
        <p:nvPicPr>
          <p:cNvPr id="26626" name="Picture 2" descr="D:\Wallpapers\великие люди Германии\Р. Дизел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1371600"/>
            <a:ext cx="3124200" cy="2819400"/>
          </a:xfrm>
        </p:spPr>
      </p:pic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3429000" y="1219200"/>
            <a:ext cx="6042025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18 марта 1858 года в Париже – умер 29 </a:t>
            </a:r>
          </a:p>
          <a:p>
            <a:r>
              <a:rPr lang="ru-RU">
                <a:latin typeface="Times New Roman" pitchFamily="18" charset="0"/>
              </a:rPr>
              <a:t>сентября в городе Ла-Манш.</a:t>
            </a:r>
          </a:p>
          <a:p>
            <a:r>
              <a:rPr lang="ru-RU">
                <a:latin typeface="Times New Roman" pitchFamily="18" charset="0"/>
              </a:rPr>
              <a:t>Немецкий инженер и изобретатель, создатель дизельного</a:t>
            </a:r>
          </a:p>
          <a:p>
            <a:r>
              <a:rPr lang="ru-RU">
                <a:latin typeface="Times New Roman" pitchFamily="18" charset="0"/>
              </a:rPr>
              <a:t>двигателя.</a:t>
            </a:r>
          </a:p>
          <a:p>
            <a:r>
              <a:rPr lang="ru-RU">
                <a:latin typeface="Times New Roman" pitchFamily="18" charset="0"/>
              </a:rPr>
              <a:t>27 февраля 1892 года Дизель подаёт  заявку на получение патента «нового рационального теплового двигателя».</a:t>
            </a:r>
          </a:p>
          <a:p>
            <a:r>
              <a:rPr lang="ru-RU">
                <a:latin typeface="Times New Roman" pitchFamily="18" charset="0"/>
              </a:rPr>
              <a:t>С1893 года разработки нового двигателя продолжались</a:t>
            </a:r>
          </a:p>
          <a:p>
            <a:r>
              <a:rPr lang="ru-RU">
                <a:latin typeface="Times New Roman" pitchFamily="18" charset="0"/>
              </a:rPr>
              <a:t> на заводе в Аугсбурге.</a:t>
            </a:r>
          </a:p>
          <a:p>
            <a:r>
              <a:rPr lang="ru-RU">
                <a:latin typeface="Times New Roman" pitchFamily="18" charset="0"/>
              </a:rPr>
              <a:t>Но у себя на родине Дизель не нашёл признания. Первые </a:t>
            </a:r>
          </a:p>
          <a:p>
            <a:r>
              <a:rPr lang="ru-RU">
                <a:latin typeface="Times New Roman" pitchFamily="18" charset="0"/>
              </a:rPr>
              <a:t>Заводы по производству его двигателей были открыты </a:t>
            </a:r>
          </a:p>
          <a:p>
            <a:r>
              <a:rPr lang="ru-RU">
                <a:latin typeface="Times New Roman" pitchFamily="18" charset="0"/>
              </a:rPr>
              <a:t>в Лондоне.</a:t>
            </a:r>
          </a:p>
          <a:p>
            <a:r>
              <a:rPr lang="ru-RU">
                <a:latin typeface="Times New Roman" pitchFamily="18" charset="0"/>
              </a:rPr>
              <a:t>Первый корабль с дизельным двигателем был спущен на</a:t>
            </a:r>
          </a:p>
          <a:p>
            <a:r>
              <a:rPr lang="ru-RU">
                <a:latin typeface="Times New Roman" pitchFamily="18" charset="0"/>
              </a:rPr>
              <a:t>воду в 1903 году. В 1936 запущен в серию первый </a:t>
            </a:r>
          </a:p>
          <a:p>
            <a:r>
              <a:rPr lang="ru-RU">
                <a:latin typeface="Times New Roman" pitchFamily="18" charset="0"/>
              </a:rPr>
              <a:t>легковой дизельный автомобиль «Мерседес-Бенц 260 </a:t>
            </a:r>
            <a:r>
              <a:rPr lang="en-US">
                <a:latin typeface="Book Antiqua" pitchFamily="18" charset="0"/>
              </a:rPr>
              <a:t>D</a:t>
            </a:r>
            <a:r>
              <a:rPr lang="ru-RU">
                <a:latin typeface="Times New Roman" pitchFamily="18" charset="0"/>
              </a:rPr>
              <a:t>».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Альбрехт Дюрер</a:t>
            </a:r>
            <a:endParaRPr lang="ru-RU" dirty="0"/>
          </a:p>
        </p:txBody>
      </p:sp>
      <p:pic>
        <p:nvPicPr>
          <p:cNvPr id="27650" name="Picture 2" descr="D:\Wallpapers\великие люди Германии\Альбрехт Дюре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371600"/>
            <a:ext cx="3886200" cy="4495800"/>
          </a:xfrm>
        </p:spPr>
      </p:pic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4191000" y="1295400"/>
            <a:ext cx="5089525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21 мая 1471 года в Нюрнберге – умер 6 </a:t>
            </a:r>
          </a:p>
          <a:p>
            <a:r>
              <a:rPr lang="ru-RU">
                <a:latin typeface="Times New Roman" pitchFamily="18" charset="0"/>
              </a:rPr>
              <a:t>апреля 1528 года.</a:t>
            </a:r>
          </a:p>
          <a:p>
            <a:r>
              <a:rPr lang="ru-RU">
                <a:latin typeface="Times New Roman" pitchFamily="18" charset="0"/>
              </a:rPr>
              <a:t>Немецкий живописец, график, признан крупней-</a:t>
            </a:r>
          </a:p>
          <a:p>
            <a:r>
              <a:rPr lang="ru-RU">
                <a:latin typeface="Times New Roman" pitchFamily="18" charset="0"/>
              </a:rPr>
              <a:t>шим европейским мастером ксилографии и </a:t>
            </a:r>
          </a:p>
          <a:p>
            <a:r>
              <a:rPr lang="ru-RU">
                <a:latin typeface="Times New Roman" pitchFamily="18" charset="0"/>
              </a:rPr>
              <a:t>одним из великих мастеров западноевропейского </a:t>
            </a:r>
          </a:p>
          <a:p>
            <a:r>
              <a:rPr lang="ru-RU">
                <a:latin typeface="Times New Roman" pitchFamily="18" charset="0"/>
              </a:rPr>
              <a:t>Ренессанса. Освоил не только живопись, но и </a:t>
            </a:r>
          </a:p>
          <a:p>
            <a:r>
              <a:rPr lang="ru-RU">
                <a:latin typeface="Times New Roman" pitchFamily="18" charset="0"/>
              </a:rPr>
              <a:t>гравирование по меди и дереву. Уделял много </a:t>
            </a:r>
          </a:p>
          <a:p>
            <a:r>
              <a:rPr lang="ru-RU">
                <a:latin typeface="Times New Roman" pitchFamily="18" charset="0"/>
              </a:rPr>
              <a:t>внимания усовершенствованию оборонительных</a:t>
            </a:r>
          </a:p>
          <a:p>
            <a:r>
              <a:rPr lang="ru-RU">
                <a:latin typeface="Times New Roman" pitchFamily="18" charset="0"/>
              </a:rPr>
              <a:t>сооружений.</a:t>
            </a:r>
          </a:p>
          <a:p>
            <a:r>
              <a:rPr lang="ru-RU">
                <a:latin typeface="Times New Roman" pitchFamily="18" charset="0"/>
              </a:rPr>
              <a:t>Знаменит гравюрами звёздного неба и искусно</a:t>
            </a:r>
          </a:p>
          <a:p>
            <a:r>
              <a:rPr lang="ru-RU">
                <a:latin typeface="Times New Roman" pitchFamily="18" charset="0"/>
              </a:rPr>
              <a:t>выполненными географическими картами.</a:t>
            </a:r>
          </a:p>
          <a:p>
            <a:r>
              <a:rPr lang="ru-RU">
                <a:latin typeface="Times New Roman" pitchFamily="18" charset="0"/>
              </a:rPr>
              <a:t>Диптих «Адам и Ева», автопортреты, гравюры на</a:t>
            </a:r>
          </a:p>
          <a:p>
            <a:r>
              <a:rPr lang="ru-RU">
                <a:latin typeface="Times New Roman" pitchFamily="18" charset="0"/>
              </a:rPr>
              <a:t>религиозные темы делают его особенно </a:t>
            </a:r>
          </a:p>
          <a:p>
            <a:r>
              <a:rPr lang="ru-RU">
                <a:latin typeface="Times New Roman" pitchFamily="18" charset="0"/>
              </a:rPr>
              <a:t>известым.  </a:t>
            </a:r>
          </a:p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Александр фон Гумбольдт</a:t>
            </a:r>
            <a:endParaRPr lang="ru-RU" dirty="0"/>
          </a:p>
        </p:txBody>
      </p:sp>
      <p:pic>
        <p:nvPicPr>
          <p:cNvPr id="28674" name="Picture 2" descr="D:\Wallpapers\великие люди Германии\_Александр Гумбольд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3352800" cy="4708525"/>
          </a:xfrm>
        </p:spPr>
      </p:pic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3810000" y="1447800"/>
            <a:ext cx="5486400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14 сентября 1796 года в Берлине – умер</a:t>
            </a:r>
          </a:p>
          <a:p>
            <a:r>
              <a:rPr lang="ru-RU">
                <a:latin typeface="Times New Roman" pitchFamily="18" charset="0"/>
              </a:rPr>
              <a:t>6 мая 1859 года там же.</a:t>
            </a:r>
          </a:p>
          <a:p>
            <a:r>
              <a:rPr lang="ru-RU">
                <a:latin typeface="Times New Roman" pitchFamily="18" charset="0"/>
              </a:rPr>
              <a:t>Немецкий учёный-энциклопедист, физик, географ,</a:t>
            </a: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метеоролог, ботаник, зоолог и путешественник.</a:t>
            </a:r>
          </a:p>
          <a:p>
            <a:r>
              <a:rPr lang="ru-RU">
                <a:latin typeface="Times New Roman" pitchFamily="18" charset="0"/>
              </a:rPr>
              <a:t>Младший брат учёного Вильгельма фон Гумбольдта. Основоположник географии растительности. Он создал такие научные дисциплины, как физическая география ландшафтоведение, </a:t>
            </a:r>
            <a:r>
              <a:rPr lang="ru-RU"/>
              <a:t>э</a:t>
            </a:r>
            <a:r>
              <a:rPr lang="ru-RU">
                <a:latin typeface="Times New Roman" pitchFamily="18" charset="0"/>
              </a:rPr>
              <a:t>кологическая </a:t>
            </a:r>
          </a:p>
          <a:p>
            <a:r>
              <a:rPr lang="ru-RU">
                <a:latin typeface="Times New Roman" pitchFamily="18" charset="0"/>
              </a:rPr>
              <a:t>география растений. Уделял большое внимание</a:t>
            </a:r>
          </a:p>
          <a:p>
            <a:r>
              <a:rPr lang="ru-RU">
                <a:latin typeface="Times New Roman" pitchFamily="18" charset="0"/>
              </a:rPr>
              <a:t>изучению климата, дал обоснование климатологии как науки. Подробно описал континентальный и приморский климат, установил природу их различий.</a:t>
            </a:r>
          </a:p>
          <a:p>
            <a:r>
              <a:rPr lang="ru-RU">
                <a:latin typeface="Times New Roman" pitchFamily="18" charset="0"/>
              </a:rPr>
              <a:t>Благодаря исследованиям Гумбольдта были заложены научные основы геомагнетизма.</a:t>
            </a:r>
          </a:p>
          <a:p>
            <a:r>
              <a:rPr lang="ru-RU">
                <a:latin typeface="Times New Roman" pitchFamily="18" charset="0"/>
              </a:rPr>
              <a:t>Много путешествовал по миру, в том числе по России.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Вильгельм фон Гумбольдт</a:t>
            </a:r>
            <a:endParaRPr lang="ru-RU" dirty="0"/>
          </a:p>
        </p:txBody>
      </p:sp>
      <p:pic>
        <p:nvPicPr>
          <p:cNvPr id="29698" name="Picture 2" descr="D:\Wallpapers\великие люди Германии\Вильгель фон Гумбольдт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447800"/>
            <a:ext cx="3124200" cy="3581400"/>
          </a:xfrm>
        </p:spPr>
      </p:pic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3352800" y="1371600"/>
            <a:ext cx="5791200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22 июня 1767 года в Берлине – умер 8 апреля 1835 года. </a:t>
            </a:r>
          </a:p>
          <a:p>
            <a:r>
              <a:rPr lang="ru-RU">
                <a:latin typeface="Times New Roman" pitchFamily="18" charset="0"/>
              </a:rPr>
              <a:t>Старший брат Александра Гумбольдта. Немецкий филолог, философ, языковед, государственный деятель,</a:t>
            </a:r>
            <a:r>
              <a:rPr lang="ru-RU"/>
              <a:t> </a:t>
            </a:r>
            <a:r>
              <a:rPr lang="ru-RU">
                <a:latin typeface="Times New Roman" pitchFamily="18" charset="0"/>
              </a:rPr>
              <a:t>дипломат.</a:t>
            </a:r>
          </a:p>
          <a:p>
            <a:r>
              <a:rPr lang="ru-RU">
                <a:latin typeface="Times New Roman" pitchFamily="18" charset="0"/>
              </a:rPr>
              <a:t>Осуществил реформу гимназии в Пруссии. В1809 году основал университет в Берлине, который носит сейчас его имя. Один из основателей лингвистики как науки. Развил учение о языке как о непрерывном творческом процессе. Во многом определил путь и направление развития немецкой гуманитарной мысли своей эпохи.</a:t>
            </a:r>
          </a:p>
          <a:p>
            <a:r>
              <a:rPr lang="ru-RU">
                <a:latin typeface="Times New Roman" pitchFamily="18" charset="0"/>
              </a:rPr>
              <a:t>Был другом Гёте и Шиллера.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Фридрих </a:t>
            </a:r>
            <a:r>
              <a:rPr lang="en-US" dirty="0" smtClean="0"/>
              <a:t>I </a:t>
            </a:r>
            <a:r>
              <a:rPr lang="ru-RU" dirty="0" smtClean="0"/>
              <a:t>Барбаросса</a:t>
            </a:r>
            <a:endParaRPr lang="ru-RU" dirty="0"/>
          </a:p>
        </p:txBody>
      </p:sp>
      <p:pic>
        <p:nvPicPr>
          <p:cNvPr id="30722" name="Picture 2" descr="D:\Wallpapers\великие люди Германии\Фридрих Барбаросс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295400"/>
            <a:ext cx="3581400" cy="4343400"/>
          </a:xfrm>
        </p:spPr>
      </p:pic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3962400" y="1295400"/>
            <a:ext cx="53340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Фридрих</a:t>
            </a:r>
            <a:r>
              <a:rPr lang="en-US">
                <a:latin typeface="Book Antiqua" pitchFamily="18" charset="0"/>
              </a:rPr>
              <a:t> I</a:t>
            </a:r>
            <a:r>
              <a:rPr lang="ru-RU">
                <a:latin typeface="Times New Roman" pitchFamily="18" charset="0"/>
              </a:rPr>
              <a:t> Барбаросса родился в конце 1125 года в монастыре в Баден-Вюрте</a:t>
            </a:r>
            <a:r>
              <a:rPr lang="ru-RU"/>
              <a:t>м</a:t>
            </a:r>
            <a:r>
              <a:rPr lang="ru-RU">
                <a:latin typeface="Times New Roman" pitchFamily="18" charset="0"/>
              </a:rPr>
              <a:t>берге – умер 10 июня1190 года, утонув в реке.</a:t>
            </a:r>
          </a:p>
          <a:p>
            <a:r>
              <a:rPr lang="ru-RU">
                <a:latin typeface="Times New Roman" pitchFamily="18" charset="0"/>
              </a:rPr>
              <a:t>Король Германии (1152 – 1190), император Священной Римской империи (1155 -1190).</a:t>
            </a:r>
          </a:p>
          <a:p>
            <a:r>
              <a:rPr lang="ru-RU">
                <a:latin typeface="Times New Roman" pitchFamily="18" charset="0"/>
              </a:rPr>
              <a:t>Прозвище Барбаросса он получил в Италии из-за своей рыжей бороды.</a:t>
            </a:r>
          </a:p>
          <a:p>
            <a:r>
              <a:rPr lang="ru-RU">
                <a:latin typeface="Times New Roman" pitchFamily="18" charset="0"/>
              </a:rPr>
              <a:t>Главная мечта его жизни – возродить былое могущество империи Карла Великого. При Фридрихе Священная Римская империя достигла своего наивысшего могущества.</a:t>
            </a:r>
          </a:p>
          <a:p>
            <a:r>
              <a:rPr lang="ru-RU">
                <a:latin typeface="Times New Roman" pitchFamily="18" charset="0"/>
              </a:rPr>
              <a:t>Принимал участие в Третьем крестовом походе в Святую землю (1189). По пути в Палестину в стычках в мусульманскими войсками упал в реку и утонул.</a:t>
            </a:r>
          </a:p>
          <a:p>
            <a:r>
              <a:rPr lang="ru-RU">
                <a:latin typeface="Times New Roman" pitchFamily="18" charset="0"/>
              </a:rPr>
              <a:t>Имя «Барбаросса» носила военная операция Гитлера против Советского Союза.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Отто фон Бисмарк</a:t>
            </a:r>
            <a:endParaRPr lang="ru-RU" dirty="0"/>
          </a:p>
        </p:txBody>
      </p:sp>
      <p:pic>
        <p:nvPicPr>
          <p:cNvPr id="31746" name="Picture 2" descr="D:\Wallpapers\великие люди Германии\Отто фон Бисмар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371600"/>
            <a:ext cx="3352800" cy="4937125"/>
          </a:xfrm>
        </p:spPr>
      </p:pic>
      <p:sp>
        <p:nvSpPr>
          <p:cNvPr id="31747" name="TextBox 3"/>
          <p:cNvSpPr txBox="1">
            <a:spLocks noChangeArrowheads="1"/>
          </p:cNvSpPr>
          <p:nvPr/>
        </p:nvSpPr>
        <p:spPr bwMode="auto">
          <a:xfrm>
            <a:off x="3733800" y="1371600"/>
            <a:ext cx="5562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1 апреля 1815 года – умер 30 июня 1892  года.</a:t>
            </a:r>
          </a:p>
          <a:p>
            <a:r>
              <a:rPr lang="ru-RU">
                <a:latin typeface="Times New Roman" pitchFamily="18" charset="0"/>
              </a:rPr>
              <a:t>Князь, политик, государственный деятель, первый канцлер Германской империи, прозванный «железным канцлером» за свою жёсткую политику.</a:t>
            </a:r>
          </a:p>
          <a:p>
            <a:r>
              <a:rPr lang="ru-RU">
                <a:latin typeface="Times New Roman" pitchFamily="18" charset="0"/>
              </a:rPr>
              <a:t>Рейхсканцлер Германской империи с21 марта 1871 по 20 марта 1890 года. Во внешне политике придерживался принципа баланса сил (Система Союзов Бисмарка). Во Франко-прусской войне 1870-1871 годов выступал движущей силой решения германского вопроса по малогерманскому пути и участвовал в создании Второго Рейха.</a:t>
            </a:r>
          </a:p>
          <a:p>
            <a:r>
              <a:rPr lang="ru-RU">
                <a:latin typeface="Times New Roman" pitchFamily="18" charset="0"/>
              </a:rPr>
              <a:t>Молодой монарх Вильгельм </a:t>
            </a:r>
            <a:r>
              <a:rPr lang="en-US">
                <a:latin typeface="Book Antiqua" pitchFamily="18" charset="0"/>
              </a:rPr>
              <a:t>II</a:t>
            </a:r>
            <a:r>
              <a:rPr lang="ru-RU">
                <a:latin typeface="Times New Roman" pitchFamily="18" charset="0"/>
              </a:rPr>
              <a:t> не желал находиться в тени талантливого канцлера и вынудил его подать в отставку.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Ангела </a:t>
            </a:r>
            <a:r>
              <a:rPr lang="ru-RU" dirty="0" err="1" smtClean="0"/>
              <a:t>Меркель</a:t>
            </a:r>
            <a:endParaRPr lang="ru-RU" dirty="0"/>
          </a:p>
        </p:txBody>
      </p:sp>
      <p:pic>
        <p:nvPicPr>
          <p:cNvPr id="32770" name="Picture 2" descr="D:\Wallpapers\великие люди Германии\А. Меркел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447800"/>
            <a:ext cx="3048000" cy="2438400"/>
          </a:xfrm>
        </p:spPr>
      </p:pic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3581400" y="13716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3505200" y="1371600"/>
            <a:ext cx="57912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Родилась 17 июля 1954 года в Гамбурге.</a:t>
            </a:r>
          </a:p>
          <a:p>
            <a:r>
              <a:rPr lang="ru-RU">
                <a:latin typeface="Times New Roman" pitchFamily="18" charset="0"/>
              </a:rPr>
              <a:t>Немецкий политик, лидер партии ХДС с 10 апреля 2000 года. С 21 ноября 2005 года Ангела Меркель занимает пост Федерального канцлера Германии. Она тридцать четвёртый канцлер Германии и восьмой канцлер ФРГ.</a:t>
            </a:r>
            <a:br>
              <a:rPr lang="ru-RU">
                <a:latin typeface="Times New Roman" pitchFamily="18" charset="0"/>
              </a:rPr>
            </a:br>
            <a:r>
              <a:rPr lang="ru-RU">
                <a:latin typeface="Times New Roman" pitchFamily="18" charset="0"/>
              </a:rPr>
              <a:t>В детстве проживала и училась в бывшей ГДР.</a:t>
            </a:r>
          </a:p>
          <a:p>
            <a:r>
              <a:rPr lang="ru-RU">
                <a:latin typeface="Times New Roman" pitchFamily="18" charset="0"/>
              </a:rPr>
              <a:t>Осенью 1989 года после падения Берлинской стены вступила в партию « Демократический прорыв».</a:t>
            </a:r>
          </a:p>
          <a:p>
            <a:r>
              <a:rPr lang="ru-RU">
                <a:latin typeface="Times New Roman" pitchFamily="18" charset="0"/>
              </a:rPr>
              <a:t>С 1990 года перешла в ХДС. </a:t>
            </a:r>
          </a:p>
          <a:p>
            <a:r>
              <a:rPr lang="ru-RU">
                <a:latin typeface="Times New Roman" pitchFamily="18" charset="0"/>
              </a:rPr>
              <a:t>22 ноября Ангела Меркель избрана на пост Генерального канцлера Германии, на котором успешно работает и по сей день.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1.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sym typeface="Wingdings" pitchFamily="2" charset="2"/>
                <a:hlinkClick r:id="rId2"/>
              </a:rPr>
              <a:t>://www.yandex</a:t>
            </a:r>
            <a:r>
              <a:rPr lang="en-US" dirty="0" smtClean="0">
                <a:sym typeface="Wingdings" pitchFamily="2" charset="2"/>
              </a:rPr>
              <a:t>. ru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2.</a:t>
            </a:r>
            <a:r>
              <a:rPr lang="en-US" dirty="0" smtClean="0"/>
              <a:t> http://ru.wikipedia.org/wiki/google</a:t>
            </a: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990600" y="2209800"/>
            <a:ext cx="792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      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4953000" y="25908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4953000" y="25908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838200" y="23622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1752600" y="2514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4572000" y="21336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1" name="TextBox 10"/>
          <p:cNvSpPr txBox="1">
            <a:spLocks noChangeArrowheads="1"/>
          </p:cNvSpPr>
          <p:nvPr/>
        </p:nvSpPr>
        <p:spPr bwMode="auto">
          <a:xfrm>
            <a:off x="4572000" y="20574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2" name="TextBox 11"/>
          <p:cNvSpPr txBox="1">
            <a:spLocks noChangeArrowheads="1"/>
          </p:cNvSpPr>
          <p:nvPr/>
        </p:nvSpPr>
        <p:spPr bwMode="auto">
          <a:xfrm>
            <a:off x="4572000" y="21336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33803" name="TextBox 12"/>
          <p:cNvSpPr txBox="1">
            <a:spLocks noChangeArrowheads="1"/>
          </p:cNvSpPr>
          <p:nvPr/>
        </p:nvSpPr>
        <p:spPr bwMode="auto">
          <a:xfrm>
            <a:off x="4800600" y="1905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Иоганн Вольфганг Гёте</a:t>
            </a:r>
            <a:endParaRPr lang="ru-RU" dirty="0"/>
          </a:p>
        </p:txBody>
      </p:sp>
      <p:pic>
        <p:nvPicPr>
          <p:cNvPr id="16386" name="Picture 2" descr="D:\Wallpapers\великие люди Германии\И.В. Гёте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" y="1295400"/>
            <a:ext cx="4038600" cy="4708525"/>
          </a:xfrm>
        </p:spPr>
      </p:pic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4267200" y="1371600"/>
            <a:ext cx="6030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ВЕЛИКИЙ НЕМЕЦКИЙ ПОЭТ И ПИСАТЕЛЬ</a:t>
            </a:r>
          </a:p>
        </p:txBody>
      </p:sp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4419600" y="1752600"/>
            <a:ext cx="472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28 августа 1749 года во Франкфурте-</a:t>
            </a:r>
          </a:p>
        </p:txBody>
      </p:sp>
      <p:sp>
        <p:nvSpPr>
          <p:cNvPr id="16389" name="TextBox 18"/>
          <p:cNvSpPr txBox="1">
            <a:spLocks noChangeArrowheads="1"/>
          </p:cNvSpPr>
          <p:nvPr/>
        </p:nvSpPr>
        <p:spPr bwMode="auto">
          <a:xfrm>
            <a:off x="4267200" y="2133600"/>
            <a:ext cx="3757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на-Майне. Умер в1832 в Ваймаре.</a:t>
            </a:r>
          </a:p>
        </p:txBody>
      </p:sp>
      <p:sp>
        <p:nvSpPr>
          <p:cNvPr id="16390" name="TextBox 19"/>
          <p:cNvSpPr txBox="1">
            <a:spLocks noChangeArrowheads="1"/>
          </p:cNvSpPr>
          <p:nvPr/>
        </p:nvSpPr>
        <p:spPr bwMode="auto">
          <a:xfrm>
            <a:off x="4267200" y="2514600"/>
            <a:ext cx="4924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Государственный деятель, мыслитель, естество-</a:t>
            </a:r>
          </a:p>
        </p:txBody>
      </p:sp>
      <p:sp>
        <p:nvSpPr>
          <p:cNvPr id="16391" name="TextBox 20"/>
          <p:cNvSpPr txBox="1">
            <a:spLocks noChangeArrowheads="1"/>
          </p:cNvSpPr>
          <p:nvPr/>
        </p:nvSpPr>
        <p:spPr bwMode="auto">
          <a:xfrm>
            <a:off x="4267200" y="2895600"/>
            <a:ext cx="501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испытатель, доктор права. Самые значительные  </a:t>
            </a:r>
          </a:p>
        </p:txBody>
      </p:sp>
      <p:sp>
        <p:nvSpPr>
          <p:cNvPr id="16392" name="TextBox 21"/>
          <p:cNvSpPr txBox="1">
            <a:spLocks noChangeArrowheads="1"/>
          </p:cNvSpPr>
          <p:nvPr/>
        </p:nvSpPr>
        <p:spPr bwMode="auto">
          <a:xfrm>
            <a:off x="4343400" y="3276600"/>
            <a:ext cx="4554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произведения: «Страдания юного Вёртера»,</a:t>
            </a:r>
          </a:p>
        </p:txBody>
      </p:sp>
      <p:sp>
        <p:nvSpPr>
          <p:cNvPr id="16393" name="TextBox 9"/>
          <p:cNvSpPr txBox="1">
            <a:spLocks noChangeArrowheads="1"/>
          </p:cNvSpPr>
          <p:nvPr/>
        </p:nvSpPr>
        <p:spPr bwMode="auto">
          <a:xfrm>
            <a:off x="4267200" y="3657600"/>
            <a:ext cx="5014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«Эгмонт», «Годы учения Вильгельма Майстера»,</a:t>
            </a:r>
          </a:p>
        </p:txBody>
      </p:sp>
      <p:sp>
        <p:nvSpPr>
          <p:cNvPr id="16394" name="TextBox 12"/>
          <p:cNvSpPr txBox="1">
            <a:spLocks noChangeArrowheads="1"/>
          </p:cNvSpPr>
          <p:nvPr/>
        </p:nvSpPr>
        <p:spPr bwMode="auto">
          <a:xfrm>
            <a:off x="4343400" y="4038600"/>
            <a:ext cx="4951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«Фауст», огромное количество стихов и прозаи-</a:t>
            </a:r>
          </a:p>
        </p:txBody>
      </p: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4419600" y="4419600"/>
            <a:ext cx="2343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ческих произведений.</a:t>
            </a:r>
          </a:p>
        </p:txBody>
      </p:sp>
      <p:sp>
        <p:nvSpPr>
          <p:cNvPr id="16396" name="TextBox 14"/>
          <p:cNvSpPr txBox="1">
            <a:spLocks noChangeArrowheads="1"/>
          </p:cNvSpPr>
          <p:nvPr/>
        </p:nvSpPr>
        <p:spPr bwMode="auto">
          <a:xfrm>
            <a:off x="4343400" y="4800600"/>
            <a:ext cx="4803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 1775 г. проживал в Ваймаре, где был особен-</a:t>
            </a:r>
          </a:p>
        </p:txBody>
      </p:sp>
      <p:sp>
        <p:nvSpPr>
          <p:cNvPr id="16397" name="TextBox 15"/>
          <p:cNvSpPr txBox="1">
            <a:spLocks noChangeArrowheads="1"/>
          </p:cNvSpPr>
          <p:nvPr/>
        </p:nvSpPr>
        <p:spPr bwMode="auto">
          <a:xfrm>
            <a:off x="4419600" y="5181600"/>
            <a:ext cx="3740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Times New Roman" pitchFamily="18" charset="0"/>
              </a:rPr>
              <a:t>но дружен с Фридрихом Шиллером.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Фридрих Шиллер</a:t>
            </a:r>
            <a:endParaRPr lang="ru-RU" dirty="0"/>
          </a:p>
        </p:txBody>
      </p:sp>
      <p:pic>
        <p:nvPicPr>
          <p:cNvPr id="18434" name="Picture 2" descr="D:\Wallpapers\великие люди Германии\Ф. Шиллер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447800"/>
            <a:ext cx="2895600" cy="3886200"/>
          </a:xfrm>
        </p:spPr>
      </p:pic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3657600" y="1371600"/>
            <a:ext cx="556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Немецкий поэт, философ, теоретик искусства и драма-</a:t>
            </a: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3505200" y="1752600"/>
            <a:ext cx="3902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тург, профессор истории и военврач.  </a:t>
            </a: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3505200" y="2133600"/>
            <a:ext cx="5883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Представитель романтического направления в литерату-</a:t>
            </a:r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3581400" y="2514600"/>
            <a:ext cx="566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ре. Автор «Оды к радости», изменённая версия которой</a:t>
            </a:r>
          </a:p>
        </p:txBody>
      </p:sp>
      <p:sp>
        <p:nvSpPr>
          <p:cNvPr id="18439" name="TextBox 7"/>
          <p:cNvSpPr txBox="1">
            <a:spLocks noChangeArrowheads="1"/>
          </p:cNvSpPr>
          <p:nvPr/>
        </p:nvSpPr>
        <p:spPr bwMode="auto">
          <a:xfrm>
            <a:off x="3505200" y="2971800"/>
            <a:ext cx="5811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стала текстом  Европейского Союза. Музыку к ней сочи-</a:t>
            </a:r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3581400" y="3352800"/>
            <a:ext cx="2871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нил Иоганн Себастьян Бах.</a:t>
            </a: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3657600" y="3733800"/>
            <a:ext cx="554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Самые значительные произведения: драма «Разбойни-</a:t>
            </a:r>
          </a:p>
        </p:txBody>
      </p:sp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3733800" y="4114800"/>
            <a:ext cx="5578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ки», баллады: «Перчатка», «Кубок», «Ивиковы журав- </a:t>
            </a:r>
          </a:p>
        </p:txBody>
      </p: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3505200" y="4495800"/>
            <a:ext cx="5827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и», которые известны нам по переводам В.А. Жуковского</a:t>
            </a:r>
          </a:p>
        </p:txBody>
      </p:sp>
      <p:sp>
        <p:nvSpPr>
          <p:cNvPr id="18444" name="TextBox 14"/>
          <p:cNvSpPr txBox="1">
            <a:spLocks noChangeArrowheads="1"/>
          </p:cNvSpPr>
          <p:nvPr/>
        </p:nvSpPr>
        <p:spPr bwMode="auto">
          <a:xfrm>
            <a:off x="3505200" y="4953000"/>
            <a:ext cx="554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Последние годы своей жизни провёл в Ваймаре, где и </a:t>
            </a:r>
          </a:p>
        </p:txBody>
      </p:sp>
      <p:sp>
        <p:nvSpPr>
          <p:cNvPr id="18445" name="TextBox 15"/>
          <p:cNvSpPr txBox="1">
            <a:spLocks noChangeArrowheads="1"/>
          </p:cNvSpPr>
          <p:nvPr/>
        </p:nvSpPr>
        <p:spPr bwMode="auto">
          <a:xfrm>
            <a:off x="3429000" y="5334000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был похоронен.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/>
              <a:t>              Генрих Гейне    </a:t>
            </a:r>
            <a:endParaRPr lang="ru-RU" dirty="0"/>
          </a:p>
        </p:txBody>
      </p:sp>
      <p:pic>
        <p:nvPicPr>
          <p:cNvPr id="19458" name="Picture 2" descr="D:\Wallpapers\великие люди Германии\Генрих гейн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1371600"/>
            <a:ext cx="2590800" cy="3333750"/>
          </a:xfrm>
        </p:spPr>
      </p:pic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3276600" y="1295400"/>
            <a:ext cx="4833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13 декабря 1797 года в Дюссельдорфе.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124200" y="1676400"/>
            <a:ext cx="3883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Умер 17 февраля 1856 года в Париже.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3200400" y="2057400"/>
            <a:ext cx="61134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Гейне считается последним поэтом «романтической эпохи».</a:t>
            </a: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3048000" y="2438400"/>
            <a:ext cx="6069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На его стихи писали песни Франц Шуберт, Рихард Вагнер,</a:t>
            </a: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3048000" y="2819400"/>
            <a:ext cx="509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Роберт Шуман, Пётр Ильич Чайковский и другие.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3124200" y="3200400"/>
            <a:ext cx="615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Свою любовь к кузине Амалии он выразил в «Книге песен».</a:t>
            </a:r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2971800" y="3581400"/>
            <a:ext cx="6102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После учёбы в Берлинском университете, где он стал юрис-</a:t>
            </a:r>
          </a:p>
        </p:txBody>
      </p:sp>
      <p:sp>
        <p:nvSpPr>
          <p:cNvPr id="19466" name="TextBox 11"/>
          <p:cNvSpPr txBox="1">
            <a:spLocks noChangeArrowheads="1"/>
          </p:cNvSpPr>
          <p:nvPr/>
        </p:nvSpPr>
        <p:spPr bwMode="auto">
          <a:xfrm>
            <a:off x="3048000" y="3962400"/>
            <a:ext cx="4675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том, он приобщается к литературным кругам.</a:t>
            </a:r>
          </a:p>
        </p:txBody>
      </p:sp>
      <p:sp>
        <p:nvSpPr>
          <p:cNvPr id="19467" name="TextBox 12"/>
          <p:cNvSpPr txBox="1">
            <a:spLocks noChangeArrowheads="1"/>
          </p:cNvSpPr>
          <p:nvPr/>
        </p:nvSpPr>
        <p:spPr bwMode="auto">
          <a:xfrm>
            <a:off x="3200400" y="4343400"/>
            <a:ext cx="586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Самые значительные произведения: «Путевые картины», </a:t>
            </a:r>
          </a:p>
        </p:txBody>
      </p:sp>
      <p:sp>
        <p:nvSpPr>
          <p:cNvPr id="19468" name="TextBox 13"/>
          <p:cNvSpPr txBox="1">
            <a:spLocks noChangeArrowheads="1"/>
          </p:cNvSpPr>
          <p:nvPr/>
        </p:nvSpPr>
        <p:spPr bwMode="auto">
          <a:xfrm>
            <a:off x="3048000" y="4724400"/>
            <a:ext cx="6242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Сборники стихов «Романсеро», «Новые стихотворения», и др.</a:t>
            </a:r>
          </a:p>
        </p:txBody>
      </p:sp>
      <p:sp>
        <p:nvSpPr>
          <p:cNvPr id="19469" name="TextBox 15"/>
          <p:cNvSpPr txBox="1">
            <a:spLocks noChangeArrowheads="1"/>
          </p:cNvSpPr>
          <p:nvPr/>
        </p:nvSpPr>
        <p:spPr bwMode="auto">
          <a:xfrm>
            <a:off x="3200400" y="5105400"/>
            <a:ext cx="5983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Гейне был дальним родственником Карла Маркса по мате-</a:t>
            </a:r>
          </a:p>
        </p:txBody>
      </p:sp>
      <p:sp>
        <p:nvSpPr>
          <p:cNvPr id="19470" name="TextBox 16"/>
          <p:cNvSpPr txBox="1">
            <a:spLocks noChangeArrowheads="1"/>
          </p:cNvSpPr>
          <p:nvPr/>
        </p:nvSpPr>
        <p:spPr bwMode="auto">
          <a:xfrm>
            <a:off x="3429000" y="5486400"/>
            <a:ext cx="1712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       </a:t>
            </a:r>
          </a:p>
        </p:txBody>
      </p:sp>
      <p:sp>
        <p:nvSpPr>
          <p:cNvPr id="19471" name="TextBox 18"/>
          <p:cNvSpPr txBox="1">
            <a:spLocks noChangeArrowheads="1"/>
          </p:cNvSpPr>
          <p:nvPr/>
        </p:nvSpPr>
        <p:spPr bwMode="auto">
          <a:xfrm>
            <a:off x="3124200" y="5486400"/>
            <a:ext cx="1598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инской линии.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Братья Гримм</a:t>
            </a:r>
            <a:endParaRPr lang="ru-RU" dirty="0"/>
          </a:p>
        </p:txBody>
      </p:sp>
      <p:pic>
        <p:nvPicPr>
          <p:cNvPr id="20482" name="Picture 2" descr="D:\Wallpapers\великие люди Германии\Grimm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295400"/>
            <a:ext cx="4800600" cy="4708525"/>
          </a:xfrm>
        </p:spPr>
      </p:pic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5181600" y="1219200"/>
            <a:ext cx="3990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Якоб, 4 января 1785-20 сентября 1863г.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5105400" y="1600200"/>
            <a:ext cx="410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Вильгельм, 27 февраля 1786-16 декабря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>
            <a:off x="5181600" y="1981200"/>
            <a:ext cx="773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1859г.</a:t>
            </a: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5181600" y="2286000"/>
            <a:ext cx="3930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Немецкие лингвисты и исследователи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5105400" y="2590800"/>
            <a:ext cx="4184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народной культуры. Собирали фольклор</a:t>
            </a: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5181600" y="2971800"/>
            <a:ext cx="4459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и опубликовали несколько сборников </a:t>
            </a:r>
          </a:p>
        </p:txBody>
      </p:sp>
      <p:sp>
        <p:nvSpPr>
          <p:cNvPr id="20489" name="TextBox 10"/>
          <p:cNvSpPr txBox="1">
            <a:spLocks noChangeArrowheads="1"/>
          </p:cNvSpPr>
          <p:nvPr/>
        </p:nvSpPr>
        <p:spPr bwMode="auto">
          <a:xfrm>
            <a:off x="5105400" y="3276600"/>
            <a:ext cx="4203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под названием «Сказки братьев Гримм».</a:t>
            </a:r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5181600" y="3581400"/>
            <a:ext cx="4065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 конце жизни они занялись созданием</a:t>
            </a:r>
          </a:p>
        </p:txBody>
      </p:sp>
      <p:sp>
        <p:nvSpPr>
          <p:cNvPr id="20491" name="TextBox 12"/>
          <p:cNvSpPr txBox="1">
            <a:spLocks noChangeArrowheads="1"/>
          </p:cNvSpPr>
          <p:nvPr/>
        </p:nvSpPr>
        <p:spPr bwMode="auto">
          <a:xfrm>
            <a:off x="5105400" y="3886200"/>
            <a:ext cx="3427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нового словаря немецкого языка.</a:t>
            </a:r>
          </a:p>
        </p:txBody>
      </p:sp>
      <p:sp>
        <p:nvSpPr>
          <p:cNvPr id="20492" name="TextBox 15"/>
          <p:cNvSpPr txBox="1">
            <a:spLocks noChangeArrowheads="1"/>
          </p:cNvSpPr>
          <p:nvPr/>
        </p:nvSpPr>
        <p:spPr bwMode="auto">
          <a:xfrm>
            <a:off x="5257800" y="4191000"/>
            <a:ext cx="3933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Сказки «Белоснежка», «Бременские </a:t>
            </a:r>
          </a:p>
        </p:txBody>
      </p:sp>
      <p:sp>
        <p:nvSpPr>
          <p:cNvPr id="20493" name="TextBox 16"/>
          <p:cNvSpPr txBox="1">
            <a:spLocks noChangeArrowheads="1"/>
          </p:cNvSpPr>
          <p:nvPr/>
        </p:nvSpPr>
        <p:spPr bwMode="auto">
          <a:xfrm>
            <a:off x="5257800" y="4495800"/>
            <a:ext cx="3862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музыканты», «Храбрый портняжка»,</a:t>
            </a:r>
          </a:p>
        </p:txBody>
      </p:sp>
      <p:sp>
        <p:nvSpPr>
          <p:cNvPr id="20494" name="TextBox 17"/>
          <p:cNvSpPr txBox="1">
            <a:spLocks noChangeArrowheads="1"/>
          </p:cNvSpPr>
          <p:nvPr/>
        </p:nvSpPr>
        <p:spPr bwMode="auto">
          <a:xfrm>
            <a:off x="5257800" y="4800600"/>
            <a:ext cx="419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«Гензель и Гретель» экранизирова-        ли и перевели на многие языки мира.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Иоганн Себастьян Бах</a:t>
            </a:r>
            <a:endParaRPr lang="ru-RU" dirty="0"/>
          </a:p>
        </p:txBody>
      </p:sp>
      <p:pic>
        <p:nvPicPr>
          <p:cNvPr id="21506" name="Picture 2" descr="D:\Wallpapers\великие люди Германии\И.С. Бах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447800"/>
            <a:ext cx="3200400" cy="4114800"/>
          </a:xfrm>
        </p:spPr>
      </p:pic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3733800" y="1524000"/>
            <a:ext cx="4351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21 марта 1685г. в городе Айзенах.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3581400" y="1981200"/>
            <a:ext cx="5418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Великий немецкий композитор, представитель эпохи</a:t>
            </a:r>
          </a:p>
        </p:txBody>
      </p: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3581400" y="2286000"/>
            <a:ext cx="50688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Барокко, органист-виртуоз, музыкальный педагог.</a:t>
            </a:r>
          </a:p>
          <a:p>
            <a:r>
              <a:rPr lang="ru-RU">
                <a:latin typeface="Times New Roman" pitchFamily="18" charset="0"/>
              </a:rPr>
              <a:t>Считается одним из величайших композиторов в истории музыки. Бах написал более 1000 произведений. Творчество композитора оказало значительное влияние на развитие церковной музыки.</a:t>
            </a: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3581400" y="3962400"/>
            <a:ext cx="50180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Сочинял органную музыку, музыку для клавира, </a:t>
            </a:r>
          </a:p>
          <a:p>
            <a:r>
              <a:rPr lang="ru-RU">
                <a:latin typeface="Times New Roman" pitchFamily="18" charset="0"/>
              </a:rPr>
              <a:t>многочисленные оркестровые произведения. </a:t>
            </a:r>
          </a:p>
          <a:p>
            <a:r>
              <a:rPr lang="ru-RU">
                <a:latin typeface="Times New Roman" pitchFamily="18" charset="0"/>
              </a:rPr>
              <a:t>Самые значительные произведения: « Токката и фуга ре-минор», « Кантата 140», «Фуга соль-минор». </a:t>
            </a:r>
          </a:p>
          <a:p>
            <a:r>
              <a:rPr lang="ru-RU">
                <a:latin typeface="Times New Roman" pitchFamily="18" charset="0"/>
              </a:rPr>
              <a:t>Похоронен в Лейпциге в 1750 году.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Людвиг </a:t>
            </a:r>
            <a:r>
              <a:rPr lang="ru-RU" dirty="0" err="1" smtClean="0"/>
              <a:t>ван</a:t>
            </a:r>
            <a:r>
              <a:rPr lang="ru-RU" dirty="0" smtClean="0"/>
              <a:t> Бетховен</a:t>
            </a:r>
            <a:endParaRPr lang="ru-RU" dirty="0"/>
          </a:p>
        </p:txBody>
      </p:sp>
      <p:pic>
        <p:nvPicPr>
          <p:cNvPr id="22530" name="Picture 2" descr="D:\Wallpapers\великие люди Германии\1261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00200"/>
            <a:ext cx="3810000" cy="4708525"/>
          </a:xfrm>
        </p:spPr>
      </p:pic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4267200" y="1524000"/>
            <a:ext cx="508476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17 декабря в Бонне – умер 26 марта</a:t>
            </a:r>
          </a:p>
          <a:p>
            <a:r>
              <a:rPr lang="ru-RU">
                <a:latin typeface="Times New Roman" pitchFamily="18" charset="0"/>
              </a:rPr>
              <a:t>1827 года в Вене.</a:t>
            </a:r>
          </a:p>
          <a:p>
            <a:r>
              <a:rPr lang="ru-RU">
                <a:latin typeface="Times New Roman" pitchFamily="18" charset="0"/>
              </a:rPr>
              <a:t>Немецкий композитор, дирижер и пианист,</a:t>
            </a:r>
          </a:p>
          <a:p>
            <a:r>
              <a:rPr lang="ru-RU">
                <a:latin typeface="Times New Roman" pitchFamily="18" charset="0"/>
              </a:rPr>
              <a:t>один из трёх «венских классиков». Бетховен клю-</a:t>
            </a:r>
          </a:p>
          <a:p>
            <a:r>
              <a:rPr lang="ru-RU">
                <a:latin typeface="Times New Roman" pitchFamily="18" charset="0"/>
              </a:rPr>
              <a:t>чевая фигура западной классической музыки в </a:t>
            </a:r>
          </a:p>
          <a:p>
            <a:r>
              <a:rPr lang="ru-RU">
                <a:latin typeface="Times New Roman" pitchFamily="18" charset="0"/>
              </a:rPr>
              <a:t>период между классицизмом и романтизмом.</a:t>
            </a:r>
          </a:p>
          <a:p>
            <a:r>
              <a:rPr lang="ru-RU">
                <a:latin typeface="Times New Roman" pitchFamily="18" charset="0"/>
              </a:rPr>
              <a:t>Он писал во всех существующих тогда жанрах, </a:t>
            </a:r>
          </a:p>
          <a:p>
            <a:r>
              <a:rPr lang="ru-RU">
                <a:latin typeface="Times New Roman" pitchFamily="18" charset="0"/>
              </a:rPr>
              <a:t>включая оперу. Самым значительным его насле-</a:t>
            </a:r>
          </a:p>
          <a:p>
            <a:r>
              <a:rPr lang="ru-RU">
                <a:latin typeface="Times New Roman" pitchFamily="18" charset="0"/>
              </a:rPr>
              <a:t>дием считаются инструментальные прои-</a:t>
            </a:r>
          </a:p>
          <a:p>
            <a:r>
              <a:rPr lang="ru-RU">
                <a:latin typeface="Times New Roman" pitchFamily="18" charset="0"/>
              </a:rPr>
              <a:t>зведения. Уже в первые годы завоевал славу </a:t>
            </a:r>
          </a:p>
          <a:p>
            <a:r>
              <a:rPr lang="ru-RU">
                <a:latin typeface="Times New Roman" pitchFamily="18" charset="0"/>
              </a:rPr>
              <a:t>пианиста-виртуоза.</a:t>
            </a:r>
          </a:p>
          <a:p>
            <a:r>
              <a:rPr lang="ru-RU">
                <a:latin typeface="Times New Roman" pitchFamily="18" charset="0"/>
              </a:rPr>
              <a:t>Самые значительные произведения: «Патетичес-</a:t>
            </a:r>
          </a:p>
          <a:p>
            <a:r>
              <a:rPr lang="ru-RU">
                <a:latin typeface="Times New Roman" pitchFamily="18" charset="0"/>
              </a:rPr>
              <a:t>кая соната №8», «Лунная соната №14»,</a:t>
            </a:r>
          </a:p>
          <a:p>
            <a:r>
              <a:rPr lang="ru-RU">
                <a:latin typeface="Times New Roman" pitchFamily="18" charset="0"/>
              </a:rPr>
              <a:t>«Героическая №3», опера «Фиделио», увертюра</a:t>
            </a:r>
          </a:p>
          <a:p>
            <a:r>
              <a:rPr lang="ru-RU">
                <a:latin typeface="Times New Roman" pitchFamily="18" charset="0"/>
              </a:rPr>
              <a:t>«Эгмонт». </a:t>
            </a:r>
          </a:p>
          <a:p>
            <a:r>
              <a:rPr lang="ru-RU">
                <a:latin typeface="Times New Roman" pitchFamily="18" charset="0"/>
              </a:rPr>
              <a:t>В конце жизни практически потерял слух, что,</a:t>
            </a:r>
          </a:p>
          <a:p>
            <a:r>
              <a:rPr lang="ru-RU">
                <a:latin typeface="Times New Roman" pitchFamily="18" charset="0"/>
              </a:rPr>
              <a:t>впрочем, не мешало сочинять музыку.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Алберт Эйнштейн</a:t>
            </a:r>
            <a:endParaRPr lang="ru-RU" dirty="0"/>
          </a:p>
        </p:txBody>
      </p:sp>
      <p:pic>
        <p:nvPicPr>
          <p:cNvPr id="23554" name="Picture 2" descr="D:\Wallpapers\великие люди Германии\А. Эйнштей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447800"/>
            <a:ext cx="3429000" cy="4572000"/>
          </a:xfrm>
        </p:spPr>
      </p:pic>
      <p:sp>
        <p:nvSpPr>
          <p:cNvPr id="23555" name="TextBox 4"/>
          <p:cNvSpPr txBox="1">
            <a:spLocks noChangeArrowheads="1"/>
          </p:cNvSpPr>
          <p:nvPr/>
        </p:nvSpPr>
        <p:spPr bwMode="auto">
          <a:xfrm>
            <a:off x="3810000" y="1371600"/>
            <a:ext cx="5487988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14 марта 1897 г. в городе Ульм- умер 18 </a:t>
            </a:r>
          </a:p>
          <a:p>
            <a:r>
              <a:rPr lang="ru-RU">
                <a:latin typeface="Times New Roman" pitchFamily="18" charset="0"/>
              </a:rPr>
              <a:t>апреля 1955г. в Принстоне в США.</a:t>
            </a:r>
          </a:p>
          <a:p>
            <a:r>
              <a:rPr lang="ru-RU">
                <a:latin typeface="Times New Roman" pitchFamily="18" charset="0"/>
              </a:rPr>
              <a:t>Физик-теоретик, один из основателей современной </a:t>
            </a:r>
          </a:p>
          <a:p>
            <a:r>
              <a:rPr lang="ru-RU">
                <a:latin typeface="Times New Roman" pitchFamily="18" charset="0"/>
              </a:rPr>
              <a:t>теоретической физики, лауреат Нобелевской премии</a:t>
            </a:r>
          </a:p>
          <a:p>
            <a:r>
              <a:rPr lang="ru-RU">
                <a:latin typeface="Times New Roman" pitchFamily="18" charset="0"/>
              </a:rPr>
              <a:t>(1921г.). Общественный деятель-гуманист. Жил в </a:t>
            </a:r>
          </a:p>
          <a:p>
            <a:r>
              <a:rPr lang="ru-RU">
                <a:latin typeface="Times New Roman" pitchFamily="18" charset="0"/>
              </a:rPr>
              <a:t>Германии, Швейцарии, США. Почётный доктор 20</a:t>
            </a:r>
          </a:p>
          <a:p>
            <a:r>
              <a:rPr lang="ru-RU">
                <a:latin typeface="Times New Roman" pitchFamily="18" charset="0"/>
              </a:rPr>
              <a:t>ведущих университетов мира. Эйнштейн- автор</a:t>
            </a:r>
          </a:p>
          <a:p>
            <a:r>
              <a:rPr lang="ru-RU">
                <a:latin typeface="Times New Roman" pitchFamily="18" charset="0"/>
              </a:rPr>
              <a:t>коло 150 книг и 300 научных работ в области истории</a:t>
            </a:r>
          </a:p>
          <a:p>
            <a:r>
              <a:rPr lang="ru-RU">
                <a:latin typeface="Times New Roman" pitchFamily="18" charset="0"/>
              </a:rPr>
              <a:t> философии науки. Автор «Специальной теории </a:t>
            </a:r>
          </a:p>
          <a:p>
            <a:r>
              <a:rPr lang="ru-RU">
                <a:latin typeface="Times New Roman" pitchFamily="18" charset="0"/>
              </a:rPr>
              <a:t>относительности» (1907-1916).</a:t>
            </a:r>
          </a:p>
          <a:p>
            <a:r>
              <a:rPr lang="ru-RU">
                <a:latin typeface="Times New Roman" pitchFamily="18" charset="0"/>
              </a:rPr>
              <a:t>Активно выступал против войны и ядерной угрозы.</a:t>
            </a:r>
          </a:p>
          <a:p>
            <a:r>
              <a:rPr lang="ru-RU">
                <a:latin typeface="Times New Roman" pitchFamily="18" charset="0"/>
              </a:rPr>
              <a:t>В 1933 году эмигрировал в США, спасаясь от </a:t>
            </a:r>
          </a:p>
          <a:p>
            <a:r>
              <a:rPr lang="ru-RU">
                <a:latin typeface="Times New Roman" pitchFamily="18" charset="0"/>
              </a:rPr>
              <a:t>преследования   фашистов.</a:t>
            </a:r>
          </a:p>
          <a:p>
            <a:r>
              <a:rPr lang="ru-RU">
                <a:latin typeface="Times New Roman" pitchFamily="18" charset="0"/>
              </a:rPr>
              <a:t>В конце жизни работал над проблемами космологии.</a:t>
            </a:r>
          </a:p>
          <a:p>
            <a:endParaRPr lang="ru-RU"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Вильгельм Конрад Рентген</a:t>
            </a:r>
            <a:endParaRPr lang="ru-RU" dirty="0"/>
          </a:p>
        </p:txBody>
      </p:sp>
      <p:pic>
        <p:nvPicPr>
          <p:cNvPr id="24578" name="Picture 2" descr="D:\Wallpapers\великие люди Германии\В.К. Рентген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295400"/>
            <a:ext cx="2209800" cy="2514600"/>
          </a:xfrm>
        </p:spPr>
      </p:pic>
      <p:pic>
        <p:nvPicPr>
          <p:cNvPr id="24579" name="Picture 3" descr="D:\Wallpapers\великие люди Германии\Рентге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9624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2514600" y="1295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Times New Roman" pitchFamily="18" charset="0"/>
            </a:endParaRPr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2514600" y="1219200"/>
            <a:ext cx="682148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</a:rPr>
              <a:t>Родился 27 марта 1845 года под Дюссельдорфом – умер 10 февраля</a:t>
            </a:r>
          </a:p>
          <a:p>
            <a:r>
              <a:rPr lang="ru-RU">
                <a:latin typeface="Times New Roman" pitchFamily="18" charset="0"/>
              </a:rPr>
              <a:t>1923 года в Гиссене.</a:t>
            </a:r>
          </a:p>
          <a:p>
            <a:r>
              <a:rPr lang="ru-RU">
                <a:latin typeface="Times New Roman" pitchFamily="18" charset="0"/>
              </a:rPr>
              <a:t>Немецкий физик, работавший в Вюрцбургском университете.</a:t>
            </a:r>
          </a:p>
          <a:p>
            <a:r>
              <a:rPr lang="ru-RU">
                <a:latin typeface="Times New Roman" pitchFamily="18" charset="0"/>
              </a:rPr>
              <a:t>Первый в истории физики лауреат Нобелевской премии (1901г.).</a:t>
            </a:r>
          </a:p>
          <a:p>
            <a:r>
              <a:rPr lang="ru-RU">
                <a:latin typeface="Times New Roman" pitchFamily="18" charset="0"/>
              </a:rPr>
              <a:t>В 1900 году руководил кафедрой физики университета в Мюнхене.</a:t>
            </a:r>
          </a:p>
          <a:p>
            <a:r>
              <a:rPr lang="ru-RU">
                <a:latin typeface="Times New Roman" pitchFamily="18" charset="0"/>
              </a:rPr>
              <a:t>Рентген исследовал пьезоэлектрические свойства кристаллов.</a:t>
            </a:r>
          </a:p>
          <a:p>
            <a:r>
              <a:rPr lang="ru-RU">
                <a:latin typeface="Times New Roman" pitchFamily="18" charset="0"/>
              </a:rPr>
              <a:t>Главное  открытие – икс-лучи – он совершил, когда ему было 50 </a:t>
            </a:r>
          </a:p>
          <a:p>
            <a:r>
              <a:rPr lang="ru-RU">
                <a:latin typeface="Times New Roman" pitchFamily="18" charset="0"/>
              </a:rPr>
              <a:t>лет. </a:t>
            </a:r>
          </a:p>
          <a:p>
            <a:r>
              <a:rPr lang="ru-RU">
                <a:latin typeface="Times New Roman" pitchFamily="18" charset="0"/>
              </a:rPr>
              <a:t>Он сделал первые снимки с помощью этого излучения.</a:t>
            </a:r>
          </a:p>
          <a:p>
            <a:r>
              <a:rPr lang="ru-RU">
                <a:latin typeface="Times New Roman" pitchFamily="18" charset="0"/>
              </a:rPr>
              <a:t>Рентгеновские трубки нашли широкое применение в медицине и</a:t>
            </a:r>
          </a:p>
          <a:p>
            <a:r>
              <a:rPr lang="ru-RU">
                <a:latin typeface="Times New Roman" pitchFamily="18" charset="0"/>
              </a:rPr>
              <a:t>ругих различных областях техники.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1488</TotalTime>
  <Words>1238</Words>
  <PresentationFormat>Экран (4:3)</PresentationFormat>
  <Paragraphs>180</Paragraphs>
  <Slides>18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Times New Roman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люди Германии</dc:title>
  <dc:creator>Dark</dc:creator>
  <cp:lastModifiedBy>Сергей</cp:lastModifiedBy>
  <cp:revision>182</cp:revision>
  <dcterms:created xsi:type="dcterms:W3CDTF">2012-01-31T08:15:10Z</dcterms:created>
  <dcterms:modified xsi:type="dcterms:W3CDTF">2012-10-28T11:07:49Z</dcterms:modified>
</cp:coreProperties>
</file>